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74" r:id="rId4"/>
    <p:sldId id="270" r:id="rId5"/>
    <p:sldId id="264" r:id="rId6"/>
    <p:sldId id="266" r:id="rId7"/>
    <p:sldId id="267" r:id="rId8"/>
    <p:sldId id="268" r:id="rId9"/>
    <p:sldId id="269" r:id="rId10"/>
    <p:sldId id="259" r:id="rId11"/>
    <p:sldId id="275" r:id="rId12"/>
    <p:sldId id="276" r:id="rId13"/>
    <p:sldId id="277" r:id="rId14"/>
    <p:sldId id="278" r:id="rId15"/>
    <p:sldId id="279" r:id="rId16"/>
    <p:sldId id="281" r:id="rId17"/>
    <p:sldId id="280" r:id="rId18"/>
    <p:sldId id="282" r:id="rId19"/>
    <p:sldId id="28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0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tn ffbsq" userId="cf7fec56-f505-4499-99e4-09a568758a3c" providerId="ADAL" clId="{EAAD40E5-237D-4A3C-AC80-42B203D29745}"/>
    <pc:docChg chg="modSld">
      <pc:chgData name="dtn ffbsq" userId="cf7fec56-f505-4499-99e4-09a568758a3c" providerId="ADAL" clId="{EAAD40E5-237D-4A3C-AC80-42B203D29745}" dt="2021-03-30T05:11:01.207" v="182" actId="20577"/>
      <pc:docMkLst>
        <pc:docMk/>
      </pc:docMkLst>
      <pc:sldChg chg="modSp mod">
        <pc:chgData name="dtn ffbsq" userId="cf7fec56-f505-4499-99e4-09a568758a3c" providerId="ADAL" clId="{EAAD40E5-237D-4A3C-AC80-42B203D29745}" dt="2021-03-30T05:10:25.658" v="145" actId="20577"/>
        <pc:sldMkLst>
          <pc:docMk/>
          <pc:sldMk cId="2300502953" sldId="280"/>
        </pc:sldMkLst>
        <pc:spChg chg="mod">
          <ac:chgData name="dtn ffbsq" userId="cf7fec56-f505-4499-99e4-09a568758a3c" providerId="ADAL" clId="{EAAD40E5-237D-4A3C-AC80-42B203D29745}" dt="2021-03-30T05:10:25.658" v="145" actId="20577"/>
          <ac:spMkLst>
            <pc:docMk/>
            <pc:sldMk cId="2300502953" sldId="280"/>
            <ac:spMk id="5" creationId="{9AC8629C-F68B-4F2A-8812-75200A066B86}"/>
          </ac:spMkLst>
        </pc:spChg>
      </pc:sldChg>
      <pc:sldChg chg="modSp mod">
        <pc:chgData name="dtn ffbsq" userId="cf7fec56-f505-4499-99e4-09a568758a3c" providerId="ADAL" clId="{EAAD40E5-237D-4A3C-AC80-42B203D29745}" dt="2021-03-30T05:08:52.297" v="29" actId="20577"/>
        <pc:sldMkLst>
          <pc:docMk/>
          <pc:sldMk cId="2323270893" sldId="281"/>
        </pc:sldMkLst>
        <pc:graphicFrameChg chg="modGraphic">
          <ac:chgData name="dtn ffbsq" userId="cf7fec56-f505-4499-99e4-09a568758a3c" providerId="ADAL" clId="{EAAD40E5-237D-4A3C-AC80-42B203D29745}" dt="2021-03-30T05:08:52.297" v="29" actId="20577"/>
          <ac:graphicFrameMkLst>
            <pc:docMk/>
            <pc:sldMk cId="2323270893" sldId="281"/>
            <ac:graphicFrameMk id="4" creationId="{82ADC4D9-9615-4795-BDDA-FB01A70BBCCD}"/>
          </ac:graphicFrameMkLst>
        </pc:graphicFrameChg>
      </pc:sldChg>
      <pc:sldChg chg="modSp mod">
        <pc:chgData name="dtn ffbsq" userId="cf7fec56-f505-4499-99e4-09a568758a3c" providerId="ADAL" clId="{EAAD40E5-237D-4A3C-AC80-42B203D29745}" dt="2021-03-30T05:11:01.207" v="182" actId="20577"/>
        <pc:sldMkLst>
          <pc:docMk/>
          <pc:sldMk cId="1898366474" sldId="282"/>
        </pc:sldMkLst>
        <pc:spChg chg="mod">
          <ac:chgData name="dtn ffbsq" userId="cf7fec56-f505-4499-99e4-09a568758a3c" providerId="ADAL" clId="{EAAD40E5-237D-4A3C-AC80-42B203D29745}" dt="2021-03-30T05:11:01.207" v="182" actId="20577"/>
          <ac:spMkLst>
            <pc:docMk/>
            <pc:sldMk cId="1898366474" sldId="282"/>
            <ac:spMk id="3" creationId="{6AA87C14-22CA-417D-8652-D5529820066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8359CE-7401-422A-ABF1-70C5630E18A4}"/>
              </a:ext>
            </a:extLst>
          </p:cNvPr>
          <p:cNvSpPr>
            <a:spLocks noGrp="1"/>
          </p:cNvSpPr>
          <p:nvPr>
            <p:ph type="ctrTitle"/>
          </p:nvPr>
        </p:nvSpPr>
        <p:spPr>
          <a:xfrm>
            <a:off x="548641" y="111760"/>
            <a:ext cx="9880820" cy="3149600"/>
          </a:xfrm>
        </p:spPr>
        <p:txBody>
          <a:bodyPr/>
          <a:lstStyle/>
          <a:p>
            <a:pPr algn="ctr"/>
            <a:r>
              <a:rPr lang="fr-FR" dirty="0"/>
              <a:t>PROJET FEDERAL et PLAN d’ACTION 2021/2024</a:t>
            </a:r>
            <a:br>
              <a:rPr lang="fr-FR" dirty="0"/>
            </a:br>
            <a:r>
              <a:rPr lang="fr-FR" dirty="0"/>
              <a:t>Fédération Française de BOWLING SQ</a:t>
            </a:r>
          </a:p>
        </p:txBody>
      </p:sp>
      <p:sp>
        <p:nvSpPr>
          <p:cNvPr id="3" name="Sous-titre 2">
            <a:extLst>
              <a:ext uri="{FF2B5EF4-FFF2-40B4-BE49-F238E27FC236}">
                <a16:creationId xmlns:a16="http://schemas.microsoft.com/office/drawing/2014/main" id="{EFD48A52-2128-4DA9-B6FA-09684096CC68}"/>
              </a:ext>
            </a:extLst>
          </p:cNvPr>
          <p:cNvSpPr>
            <a:spLocks noGrp="1"/>
          </p:cNvSpPr>
          <p:nvPr>
            <p:ph type="subTitle" idx="1"/>
          </p:nvPr>
        </p:nvSpPr>
        <p:spPr>
          <a:xfrm>
            <a:off x="3403599" y="3429000"/>
            <a:ext cx="4622801" cy="1096899"/>
          </a:xfrm>
        </p:spPr>
        <p:txBody>
          <a:bodyPr>
            <a:normAutofit/>
          </a:bodyPr>
          <a:lstStyle/>
          <a:p>
            <a:pPr algn="ctr"/>
            <a:r>
              <a:rPr lang="fr-FR" sz="2000" b="1" dirty="0"/>
              <a:t>Daniel GRANDIN</a:t>
            </a:r>
          </a:p>
          <a:p>
            <a:pPr algn="ctr"/>
            <a:r>
              <a:rPr lang="fr-FR" sz="2000" b="1" dirty="0"/>
              <a:t>Président</a:t>
            </a:r>
          </a:p>
        </p:txBody>
      </p:sp>
      <p:pic>
        <p:nvPicPr>
          <p:cNvPr id="1026" name="Picture 2" descr="Logo FFBSQ | Bowling blog 71">
            <a:extLst>
              <a:ext uri="{FF2B5EF4-FFF2-40B4-BE49-F238E27FC236}">
                <a16:creationId xmlns:a16="http://schemas.microsoft.com/office/drawing/2014/main" id="{60901934-8738-4BC4-88FB-0AF55A48F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568" y="4693539"/>
            <a:ext cx="2562225" cy="17907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descr="Une image contenant texte&#10;&#10;Description générée automatiquement">
            <a:extLst>
              <a:ext uri="{FF2B5EF4-FFF2-40B4-BE49-F238E27FC236}">
                <a16:creationId xmlns:a16="http://schemas.microsoft.com/office/drawing/2014/main" id="{232BD1C2-73E9-43E4-AE6B-5E2443F3E218}"/>
              </a:ext>
            </a:extLst>
          </p:cNvPr>
          <p:cNvPicPr>
            <a:picLocks noChangeAspect="1"/>
          </p:cNvPicPr>
          <p:nvPr/>
        </p:nvPicPr>
        <p:blipFill>
          <a:blip r:embed="rId3"/>
          <a:stretch>
            <a:fillRect/>
          </a:stretch>
        </p:blipFill>
        <p:spPr>
          <a:xfrm>
            <a:off x="1280159" y="4474718"/>
            <a:ext cx="1671815" cy="1920748"/>
          </a:xfrm>
          <a:prstGeom prst="rect">
            <a:avLst/>
          </a:prstGeom>
        </p:spPr>
      </p:pic>
    </p:spTree>
    <p:extLst>
      <p:ext uri="{BB962C8B-B14F-4D97-AF65-F5344CB8AC3E}">
        <p14:creationId xmlns:p14="http://schemas.microsoft.com/office/powerpoint/2010/main" val="132608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5859C0-AB7F-465B-8FD1-0532B78C536F}"/>
              </a:ext>
            </a:extLst>
          </p:cNvPr>
          <p:cNvSpPr>
            <a:spLocks noGrp="1"/>
          </p:cNvSpPr>
          <p:nvPr>
            <p:ph type="title"/>
          </p:nvPr>
        </p:nvSpPr>
        <p:spPr>
          <a:xfrm>
            <a:off x="109645" y="27203"/>
            <a:ext cx="9299786" cy="634943"/>
          </a:xfrm>
        </p:spPr>
        <p:txBody>
          <a:bodyPr>
            <a:normAutofit fontScale="90000"/>
          </a:bodyPr>
          <a:lstStyle/>
          <a:p>
            <a:pPr algn="ctr"/>
            <a:r>
              <a:rPr lang="fr-FR" dirty="0"/>
              <a:t>Les priorités</a:t>
            </a:r>
            <a:br>
              <a:rPr lang="fr-FR" dirty="0"/>
            </a:br>
            <a:r>
              <a:rPr lang="fr-FR" dirty="0"/>
              <a:t> </a:t>
            </a:r>
          </a:p>
        </p:txBody>
      </p:sp>
      <p:sp>
        <p:nvSpPr>
          <p:cNvPr id="4" name="Rectangle : coins arrondis 3">
            <a:extLst>
              <a:ext uri="{FF2B5EF4-FFF2-40B4-BE49-F238E27FC236}">
                <a16:creationId xmlns:a16="http://schemas.microsoft.com/office/drawing/2014/main" id="{B68672BE-842B-4E64-8593-EA1DED69C314}"/>
              </a:ext>
            </a:extLst>
          </p:cNvPr>
          <p:cNvSpPr/>
          <p:nvPr/>
        </p:nvSpPr>
        <p:spPr>
          <a:xfrm>
            <a:off x="333476" y="4401115"/>
            <a:ext cx="6258136" cy="23218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a:p>
            <a:pPr algn="ctr"/>
            <a:endParaRPr lang="fr-FR" dirty="0"/>
          </a:p>
          <a:p>
            <a:pPr algn="ctr"/>
            <a:r>
              <a:rPr lang="fr-FR" b="1" dirty="0"/>
              <a:t>AXE 3:</a:t>
            </a:r>
          </a:p>
          <a:p>
            <a:pPr algn="ctr"/>
            <a:r>
              <a:rPr lang="fr-FR" b="1" dirty="0">
                <a:solidFill>
                  <a:srgbClr val="FF0000"/>
                </a:solidFill>
              </a:rPr>
              <a:t>Le développement du Bowling SQ chez les JEUNES et en milieu scolaire</a:t>
            </a:r>
          </a:p>
          <a:p>
            <a:pPr algn="ctr"/>
            <a:r>
              <a:rPr lang="fr-FR" dirty="0"/>
              <a:t>Objectifs:</a:t>
            </a:r>
          </a:p>
          <a:p>
            <a:pPr algn="ctr"/>
            <a:r>
              <a:rPr lang="fr-FR" dirty="0">
                <a:solidFill>
                  <a:srgbClr val="FF0000"/>
                </a:solidFill>
              </a:rPr>
              <a:t>1</a:t>
            </a:r>
            <a:r>
              <a:rPr lang="fr-FR" dirty="0"/>
              <a:t>-Développer le nombre et la qualité des écoles de Bowling engagées dans le projet sportif fédéral</a:t>
            </a:r>
          </a:p>
          <a:p>
            <a:pPr algn="ctr"/>
            <a:r>
              <a:rPr lang="fr-FR" dirty="0">
                <a:solidFill>
                  <a:srgbClr val="FF0000"/>
                </a:solidFill>
              </a:rPr>
              <a:t>2</a:t>
            </a:r>
            <a:r>
              <a:rPr lang="fr-FR" dirty="0"/>
              <a:t>-Développer la pratique du Bowling et SQ à l’école primaire , puis au collège (cycle 3)</a:t>
            </a:r>
          </a:p>
          <a:p>
            <a:pPr algn="ctr"/>
            <a:endParaRPr lang="fr-FR" dirty="0"/>
          </a:p>
          <a:p>
            <a:pPr algn="ctr"/>
            <a:endParaRPr lang="fr-FR" dirty="0"/>
          </a:p>
        </p:txBody>
      </p:sp>
      <p:sp>
        <p:nvSpPr>
          <p:cNvPr id="5" name="Rectangle : coins arrondis 4">
            <a:extLst>
              <a:ext uri="{FF2B5EF4-FFF2-40B4-BE49-F238E27FC236}">
                <a16:creationId xmlns:a16="http://schemas.microsoft.com/office/drawing/2014/main" id="{22AFB106-9432-406F-B244-494B6D3C46B8}"/>
              </a:ext>
            </a:extLst>
          </p:cNvPr>
          <p:cNvSpPr/>
          <p:nvPr/>
        </p:nvSpPr>
        <p:spPr>
          <a:xfrm>
            <a:off x="5298018" y="1807608"/>
            <a:ext cx="5708120" cy="219765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a:t>AXE 2: </a:t>
            </a:r>
          </a:p>
          <a:p>
            <a:pPr algn="ctr"/>
            <a:r>
              <a:rPr lang="fr-FR" dirty="0">
                <a:solidFill>
                  <a:srgbClr val="FF0000"/>
                </a:solidFill>
              </a:rPr>
              <a:t>Le sport de Haut niveau</a:t>
            </a:r>
          </a:p>
          <a:p>
            <a:pPr algn="ctr"/>
            <a:r>
              <a:rPr lang="fr-FR" dirty="0"/>
              <a:t>Objectifs:</a:t>
            </a:r>
          </a:p>
          <a:p>
            <a:pPr algn="ctr"/>
            <a:r>
              <a:rPr lang="fr-FR" dirty="0">
                <a:solidFill>
                  <a:srgbClr val="FF0000"/>
                </a:solidFill>
              </a:rPr>
              <a:t>1</a:t>
            </a:r>
            <a:r>
              <a:rPr lang="fr-FR" dirty="0"/>
              <a:t>-Maintien du rang international</a:t>
            </a:r>
          </a:p>
          <a:p>
            <a:pPr algn="ctr"/>
            <a:r>
              <a:rPr lang="fr-FR" dirty="0">
                <a:solidFill>
                  <a:srgbClr val="FF0000"/>
                </a:solidFill>
              </a:rPr>
              <a:t>2</a:t>
            </a:r>
            <a:r>
              <a:rPr lang="fr-FR" dirty="0"/>
              <a:t>-Développement de la filière sportive au niveau régional et national</a:t>
            </a:r>
          </a:p>
          <a:p>
            <a:pPr algn="ctr"/>
            <a:r>
              <a:rPr lang="fr-FR" dirty="0">
                <a:solidFill>
                  <a:srgbClr val="FF0000"/>
                </a:solidFill>
              </a:rPr>
              <a:t>3</a:t>
            </a:r>
            <a:r>
              <a:rPr lang="fr-FR" dirty="0"/>
              <a:t>-Création du Centre National d’entraînement</a:t>
            </a:r>
          </a:p>
          <a:p>
            <a:pPr algn="ctr"/>
            <a:r>
              <a:rPr lang="fr-FR" dirty="0">
                <a:solidFill>
                  <a:srgbClr val="FF0000"/>
                </a:solidFill>
              </a:rPr>
              <a:t>4</a:t>
            </a:r>
            <a:r>
              <a:rPr lang="fr-FR" dirty="0"/>
              <a:t>-Participation aux JOP avec une équipe nationale </a:t>
            </a:r>
          </a:p>
          <a:p>
            <a:pPr algn="ctr"/>
            <a:endParaRPr lang="fr-FR" dirty="0"/>
          </a:p>
          <a:p>
            <a:pPr algn="ctr"/>
            <a:endParaRPr lang="fr-FR" dirty="0"/>
          </a:p>
        </p:txBody>
      </p:sp>
      <p:sp>
        <p:nvSpPr>
          <p:cNvPr id="6" name="Rectangle : coins arrondis 5">
            <a:extLst>
              <a:ext uri="{FF2B5EF4-FFF2-40B4-BE49-F238E27FC236}">
                <a16:creationId xmlns:a16="http://schemas.microsoft.com/office/drawing/2014/main" id="{2821614C-D1AD-4541-98B4-688A59622E4A}"/>
              </a:ext>
            </a:extLst>
          </p:cNvPr>
          <p:cNvSpPr/>
          <p:nvPr/>
        </p:nvSpPr>
        <p:spPr>
          <a:xfrm>
            <a:off x="109645" y="1690097"/>
            <a:ext cx="5000835" cy="25548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a:t>AXE 1:</a:t>
            </a:r>
          </a:p>
          <a:p>
            <a:pPr algn="ctr"/>
            <a:r>
              <a:rPr lang="fr-FR" b="1" dirty="0">
                <a:solidFill>
                  <a:srgbClr val="FF0000"/>
                </a:solidFill>
              </a:rPr>
              <a:t>La structuration des ligues</a:t>
            </a:r>
          </a:p>
          <a:p>
            <a:pPr algn="ctr"/>
            <a:r>
              <a:rPr lang="fr-FR" dirty="0"/>
              <a:t>Objectifs:</a:t>
            </a:r>
          </a:p>
          <a:p>
            <a:pPr algn="ctr"/>
            <a:r>
              <a:rPr lang="fr-FR" dirty="0">
                <a:solidFill>
                  <a:srgbClr val="FF0000"/>
                </a:solidFill>
              </a:rPr>
              <a:t>1</a:t>
            </a:r>
            <a:r>
              <a:rPr lang="fr-FR" dirty="0"/>
              <a:t>-Développer la cohésion des ligues et des CD autour du projet fédéral (image de la FFBSQ)</a:t>
            </a:r>
          </a:p>
          <a:p>
            <a:pPr algn="ctr"/>
            <a:r>
              <a:rPr lang="fr-FR" dirty="0">
                <a:solidFill>
                  <a:srgbClr val="FF0000"/>
                </a:solidFill>
              </a:rPr>
              <a:t>2</a:t>
            </a:r>
            <a:r>
              <a:rPr lang="fr-FR" dirty="0"/>
              <a:t>-Développer la communication interne et externe (image de bowling et SQ, rôle de la FFBSQ) + </a:t>
            </a:r>
            <a:r>
              <a:rPr lang="fr-FR" b="1" dirty="0"/>
              <a:t>Ethique sportive</a:t>
            </a:r>
          </a:p>
        </p:txBody>
      </p:sp>
      <p:sp>
        <p:nvSpPr>
          <p:cNvPr id="7" name="Rectangle : coins arrondis 6">
            <a:extLst>
              <a:ext uri="{FF2B5EF4-FFF2-40B4-BE49-F238E27FC236}">
                <a16:creationId xmlns:a16="http://schemas.microsoft.com/office/drawing/2014/main" id="{CB964D93-B2A5-4FA9-8EE3-8C7862F25D0F}"/>
              </a:ext>
            </a:extLst>
          </p:cNvPr>
          <p:cNvSpPr/>
          <p:nvPr/>
        </p:nvSpPr>
        <p:spPr>
          <a:xfrm>
            <a:off x="6880016" y="4244978"/>
            <a:ext cx="5097672" cy="23218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a:t>AXE 4 :</a:t>
            </a:r>
          </a:p>
          <a:p>
            <a:pPr algn="ctr"/>
            <a:r>
              <a:rPr lang="fr-FR" dirty="0">
                <a:solidFill>
                  <a:srgbClr val="FF0000"/>
                </a:solidFill>
              </a:rPr>
              <a:t>Le développement du Bowling SQ pour les publics cibles (Femmes , situation de Handicap, </a:t>
            </a:r>
            <a:r>
              <a:rPr lang="fr-FR" b="1" dirty="0">
                <a:solidFill>
                  <a:srgbClr val="FF0000"/>
                </a:solidFill>
              </a:rPr>
              <a:t>Sport</a:t>
            </a:r>
            <a:r>
              <a:rPr lang="fr-FR" dirty="0">
                <a:solidFill>
                  <a:srgbClr val="FF0000"/>
                </a:solidFill>
              </a:rPr>
              <a:t> </a:t>
            </a:r>
            <a:r>
              <a:rPr lang="fr-FR" b="1" dirty="0">
                <a:solidFill>
                  <a:srgbClr val="FF0000"/>
                </a:solidFill>
              </a:rPr>
              <a:t>Santé</a:t>
            </a:r>
            <a:r>
              <a:rPr lang="fr-FR" b="1" dirty="0"/>
              <a:t>) </a:t>
            </a:r>
            <a:r>
              <a:rPr lang="fr-FR" dirty="0"/>
              <a:t>en lien avec les politiques publiques</a:t>
            </a:r>
          </a:p>
          <a:p>
            <a:pPr algn="ctr"/>
            <a:r>
              <a:rPr lang="fr-FR" dirty="0"/>
              <a:t>Objectif</a:t>
            </a:r>
          </a:p>
          <a:p>
            <a:pPr algn="ctr"/>
            <a:r>
              <a:rPr lang="fr-FR" dirty="0"/>
              <a:t> </a:t>
            </a:r>
            <a:r>
              <a:rPr lang="fr-FR" b="1" dirty="0"/>
              <a:t>Réduction des inégalités d’accès à la pratique</a:t>
            </a:r>
          </a:p>
        </p:txBody>
      </p:sp>
      <p:sp>
        <p:nvSpPr>
          <p:cNvPr id="8" name="Rectangle : coins arrondis 7">
            <a:extLst>
              <a:ext uri="{FF2B5EF4-FFF2-40B4-BE49-F238E27FC236}">
                <a16:creationId xmlns:a16="http://schemas.microsoft.com/office/drawing/2014/main" id="{19D7C409-F757-4ECA-90AA-43564BF96956}"/>
              </a:ext>
            </a:extLst>
          </p:cNvPr>
          <p:cNvSpPr/>
          <p:nvPr/>
        </p:nvSpPr>
        <p:spPr>
          <a:xfrm>
            <a:off x="3027258" y="677233"/>
            <a:ext cx="41148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t>La production d’un plan stratégique décliné en 4 axes pour 4 ans </a:t>
            </a:r>
          </a:p>
        </p:txBody>
      </p:sp>
      <p:sp>
        <p:nvSpPr>
          <p:cNvPr id="9" name="Flèche : courbe vers la droite 8">
            <a:extLst>
              <a:ext uri="{FF2B5EF4-FFF2-40B4-BE49-F238E27FC236}">
                <a16:creationId xmlns:a16="http://schemas.microsoft.com/office/drawing/2014/main" id="{1A36136F-CD13-4189-B5D5-0EB464CCDFBD}"/>
              </a:ext>
            </a:extLst>
          </p:cNvPr>
          <p:cNvSpPr/>
          <p:nvPr/>
        </p:nvSpPr>
        <p:spPr>
          <a:xfrm>
            <a:off x="2214880" y="371864"/>
            <a:ext cx="640080" cy="10125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 courbe vers la gauche 9">
            <a:extLst>
              <a:ext uri="{FF2B5EF4-FFF2-40B4-BE49-F238E27FC236}">
                <a16:creationId xmlns:a16="http://schemas.microsoft.com/office/drawing/2014/main" id="{5A9DABF8-CA66-4447-9E7B-A79458A703DA}"/>
              </a:ext>
            </a:extLst>
          </p:cNvPr>
          <p:cNvSpPr/>
          <p:nvPr/>
        </p:nvSpPr>
        <p:spPr>
          <a:xfrm>
            <a:off x="7314356" y="221839"/>
            <a:ext cx="731520" cy="11889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278170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3B79D0-AA7C-4120-ADE1-AB7D35F406EF}"/>
              </a:ext>
            </a:extLst>
          </p:cNvPr>
          <p:cNvSpPr>
            <a:spLocks noGrp="1"/>
          </p:cNvSpPr>
          <p:nvPr>
            <p:ph type="title"/>
          </p:nvPr>
        </p:nvSpPr>
        <p:spPr>
          <a:xfrm>
            <a:off x="763059" y="80962"/>
            <a:ext cx="8596668" cy="707100"/>
          </a:xfrm>
        </p:spPr>
        <p:txBody>
          <a:bodyPr>
            <a:normAutofit fontScale="90000"/>
          </a:bodyPr>
          <a:lstStyle/>
          <a:p>
            <a:pPr algn="ctr"/>
            <a:r>
              <a:rPr lang="fr-FR" dirty="0"/>
              <a:t>AXE 1:</a:t>
            </a:r>
            <a:r>
              <a:rPr lang="fr-FR" b="1" dirty="0">
                <a:solidFill>
                  <a:srgbClr val="FF0000"/>
                </a:solidFill>
              </a:rPr>
              <a:t>La structuration des ligues</a:t>
            </a:r>
            <a:br>
              <a:rPr lang="fr-FR" b="1" dirty="0">
                <a:solidFill>
                  <a:srgbClr val="FF0000"/>
                </a:solidFill>
              </a:rPr>
            </a:br>
            <a:endParaRPr lang="fr-FR" dirty="0"/>
          </a:p>
        </p:txBody>
      </p:sp>
      <p:sp>
        <p:nvSpPr>
          <p:cNvPr id="3" name="Espace réservé du contenu 2">
            <a:extLst>
              <a:ext uri="{FF2B5EF4-FFF2-40B4-BE49-F238E27FC236}">
                <a16:creationId xmlns:a16="http://schemas.microsoft.com/office/drawing/2014/main" id="{F982B3C0-F175-4093-871B-756AB0603CC0}"/>
              </a:ext>
            </a:extLst>
          </p:cNvPr>
          <p:cNvSpPr>
            <a:spLocks noGrp="1"/>
          </p:cNvSpPr>
          <p:nvPr>
            <p:ph idx="1"/>
          </p:nvPr>
        </p:nvSpPr>
        <p:spPr>
          <a:xfrm>
            <a:off x="119063" y="1060452"/>
            <a:ext cx="11458575" cy="5845173"/>
          </a:xfrm>
        </p:spPr>
        <p:txBody>
          <a:bodyPr>
            <a:normAutofit fontScale="92500" lnSpcReduction="20000"/>
          </a:bodyPr>
          <a:lstStyle/>
          <a:p>
            <a:pPr marL="0" indent="0">
              <a:buNone/>
            </a:pPr>
            <a:r>
              <a:rPr lang="fr-FR" b="1" dirty="0">
                <a:solidFill>
                  <a:schemeClr val="accent2">
                    <a:lumMod val="75000"/>
                  </a:schemeClr>
                </a:solidFill>
              </a:rPr>
              <a:t>Rappels des Objectifs:</a:t>
            </a:r>
          </a:p>
          <a:p>
            <a:r>
              <a:rPr lang="fr-FR" b="1" dirty="0">
                <a:solidFill>
                  <a:schemeClr val="accent2">
                    <a:lumMod val="75000"/>
                  </a:schemeClr>
                </a:solidFill>
              </a:rPr>
              <a:t>1-Développer la cohésion des ligues et des CD autour du projet fédéral (image de la FFBSQ) et leur structuration interne </a:t>
            </a:r>
          </a:p>
          <a:p>
            <a:r>
              <a:rPr lang="fr-FR" b="1" dirty="0">
                <a:solidFill>
                  <a:schemeClr val="accent2">
                    <a:lumMod val="75000"/>
                  </a:schemeClr>
                </a:solidFill>
              </a:rPr>
              <a:t>2-Développer la communication interne et externe (image de bowling et SQ, rôle de la FFBSQ) + Ethique </a:t>
            </a:r>
          </a:p>
          <a:p>
            <a:pPr marL="0" indent="0">
              <a:buNone/>
            </a:pPr>
            <a:r>
              <a:rPr lang="fr-FR" sz="1900" b="1" dirty="0"/>
              <a:t>                                                                 Comment?</a:t>
            </a:r>
          </a:p>
          <a:p>
            <a:pPr marL="0" indent="0">
              <a:buNone/>
            </a:pPr>
            <a:r>
              <a:rPr lang="fr-FR" sz="1900" b="1" dirty="0"/>
              <a:t>1-Faire participer les ligues à la création du plan d’action quadri annuel, à partir de la présentation des 4 axes du projet fédéral  </a:t>
            </a:r>
          </a:p>
          <a:p>
            <a:pPr marL="0" indent="0">
              <a:buNone/>
            </a:pPr>
            <a:r>
              <a:rPr lang="fr-FR" sz="1900" b="1" dirty="0"/>
              <a:t> (Actions:</a:t>
            </a:r>
          </a:p>
          <a:p>
            <a:pPr marL="0" indent="0">
              <a:buNone/>
            </a:pPr>
            <a:r>
              <a:rPr lang="fr-FR" sz="1900" b="1" dirty="0"/>
              <a:t>1 Tour de France des ligues pour présentation des nouveaux acteurs, présentation du projet fédéral , prise de connaissance des projets régionaux et définitions de priorités communes , prioritaires en fonction des territoires et des disciplines</a:t>
            </a:r>
          </a:p>
          <a:p>
            <a:pPr marL="0" indent="0">
              <a:buNone/>
            </a:pPr>
            <a:r>
              <a:rPr lang="fr-FR" sz="1900" b="1" dirty="0"/>
              <a:t>2- Production d’un plan d’actions quadriennal tenant des compte des particularités territoriales et des disciplines </a:t>
            </a:r>
          </a:p>
          <a:p>
            <a:pPr marL="0" indent="0">
              <a:buNone/>
            </a:pPr>
            <a:r>
              <a:rPr lang="fr-FR" sz="1900" b="1" dirty="0"/>
              <a:t>3- Identification </a:t>
            </a:r>
            <a:r>
              <a:rPr lang="fr-FR" sz="1900" b="1" u="sng" dirty="0"/>
              <a:t>pour chaque ligue </a:t>
            </a:r>
            <a:r>
              <a:rPr lang="fr-FR" sz="1900" b="1" dirty="0"/>
              <a:t>de personnes ressources attachées aux actions à décliner (responsable Bowling scolaire, responsable filière jeune et détection ,responsable compétitions,  responsable Communication, responsable suivi financier et traitement des dossiers PSF…)</a:t>
            </a:r>
          </a:p>
          <a:p>
            <a:pPr marL="0" indent="0">
              <a:buNone/>
            </a:pPr>
            <a:r>
              <a:rPr lang="fr-FR" sz="1900" b="1" dirty="0"/>
              <a:t>4-Développer les contacts (visioconférences, présentiels si possible, avec les acteurs concernés pour un suivi régulier et un bilan des actions menées)</a:t>
            </a:r>
          </a:p>
          <a:p>
            <a:pPr marL="0" indent="0">
              <a:buNone/>
            </a:pPr>
            <a:r>
              <a:rPr lang="fr-FR" sz="1900" b="1" dirty="0"/>
              <a:t>5- Animer les canaux de communication (réseaux sociaux adaptés à différents âges, site internet et intranet)</a:t>
            </a:r>
          </a:p>
          <a:p>
            <a:pPr marL="0" indent="0">
              <a:buNone/>
            </a:pPr>
            <a:endParaRPr lang="fr-FR" dirty="0"/>
          </a:p>
        </p:txBody>
      </p:sp>
    </p:spTree>
    <p:extLst>
      <p:ext uri="{BB962C8B-B14F-4D97-AF65-F5344CB8AC3E}">
        <p14:creationId xmlns:p14="http://schemas.microsoft.com/office/powerpoint/2010/main" val="283352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9CFFDA-CAF6-4619-9A29-4C0C472874A0}"/>
              </a:ext>
            </a:extLst>
          </p:cNvPr>
          <p:cNvSpPr>
            <a:spLocks noGrp="1"/>
          </p:cNvSpPr>
          <p:nvPr>
            <p:ph type="title"/>
          </p:nvPr>
        </p:nvSpPr>
        <p:spPr>
          <a:xfrm>
            <a:off x="419100" y="123825"/>
            <a:ext cx="11087100" cy="719138"/>
          </a:xfrm>
        </p:spPr>
        <p:txBody>
          <a:bodyPr>
            <a:normAutofit fontScale="90000"/>
          </a:bodyPr>
          <a:lstStyle/>
          <a:p>
            <a:pPr algn="ctr"/>
            <a:r>
              <a:rPr lang="fr-FR" dirty="0"/>
              <a:t>Axe 2 :</a:t>
            </a:r>
            <a:r>
              <a:rPr lang="fr-FR" b="1" dirty="0">
                <a:solidFill>
                  <a:srgbClr val="FF0000"/>
                </a:solidFill>
              </a:rPr>
              <a:t>Le sport de Haut niveau</a:t>
            </a:r>
            <a:br>
              <a:rPr lang="fr-FR" dirty="0">
                <a:solidFill>
                  <a:srgbClr val="FF0000"/>
                </a:solidFill>
              </a:rPr>
            </a:br>
            <a:r>
              <a:rPr lang="fr-FR" sz="1800" b="1" dirty="0">
                <a:solidFill>
                  <a:schemeClr val="accent2">
                    <a:lumMod val="75000"/>
                  </a:schemeClr>
                </a:solidFill>
              </a:rPr>
              <a:t>Rappel des Objectifs:</a:t>
            </a:r>
            <a:br>
              <a:rPr lang="fr-FR" sz="1800" b="1" dirty="0">
                <a:solidFill>
                  <a:schemeClr val="accent2">
                    <a:lumMod val="75000"/>
                  </a:schemeClr>
                </a:solidFill>
              </a:rPr>
            </a:br>
            <a:br>
              <a:rPr lang="fr-FR" sz="2000" b="1" dirty="0">
                <a:solidFill>
                  <a:schemeClr val="accent2">
                    <a:lumMod val="75000"/>
                  </a:schemeClr>
                </a:solidFill>
              </a:rPr>
            </a:br>
            <a:r>
              <a:rPr lang="fr-FR" sz="1800" b="1" dirty="0">
                <a:solidFill>
                  <a:schemeClr val="accent2">
                    <a:lumMod val="75000"/>
                  </a:schemeClr>
                </a:solidFill>
              </a:rPr>
              <a:t>1-Maintien du rang international</a:t>
            </a:r>
            <a:br>
              <a:rPr lang="fr-FR" sz="1800" b="1" dirty="0">
                <a:solidFill>
                  <a:schemeClr val="accent2">
                    <a:lumMod val="75000"/>
                  </a:schemeClr>
                </a:solidFill>
              </a:rPr>
            </a:br>
            <a:r>
              <a:rPr lang="fr-FR" sz="1800" b="1" dirty="0">
                <a:solidFill>
                  <a:schemeClr val="accent2">
                    <a:lumMod val="75000"/>
                  </a:schemeClr>
                </a:solidFill>
              </a:rPr>
              <a:t>2-Développement de la filière sportive au niveau régional et national</a:t>
            </a:r>
            <a:br>
              <a:rPr lang="fr-FR" sz="1800" b="1" dirty="0">
                <a:solidFill>
                  <a:schemeClr val="accent2">
                    <a:lumMod val="75000"/>
                  </a:schemeClr>
                </a:solidFill>
              </a:rPr>
            </a:br>
            <a:r>
              <a:rPr lang="fr-FR" sz="1800" b="1" dirty="0">
                <a:solidFill>
                  <a:schemeClr val="accent2">
                    <a:lumMod val="75000"/>
                  </a:schemeClr>
                </a:solidFill>
              </a:rPr>
              <a:t>3-Création du Centre National d’entraînement</a:t>
            </a:r>
            <a:br>
              <a:rPr lang="fr-FR" sz="1800" b="1" dirty="0">
                <a:solidFill>
                  <a:schemeClr val="accent2">
                    <a:lumMod val="75000"/>
                  </a:schemeClr>
                </a:solidFill>
              </a:rPr>
            </a:br>
            <a:r>
              <a:rPr lang="fr-FR" sz="1800" b="1" dirty="0">
                <a:solidFill>
                  <a:schemeClr val="accent2">
                    <a:lumMod val="75000"/>
                  </a:schemeClr>
                </a:solidFill>
              </a:rPr>
              <a:t>4-Participation aux JOP avec une équipe nationale </a:t>
            </a:r>
            <a:br>
              <a:rPr lang="fr-FR" sz="2000" dirty="0">
                <a:solidFill>
                  <a:schemeClr val="accent2">
                    <a:lumMod val="75000"/>
                  </a:schemeClr>
                </a:solidFill>
              </a:rPr>
            </a:br>
            <a:br>
              <a:rPr lang="fr-FR" sz="2000" dirty="0">
                <a:solidFill>
                  <a:schemeClr val="accent2">
                    <a:lumMod val="75000"/>
                  </a:schemeClr>
                </a:solidFill>
              </a:rPr>
            </a:br>
            <a:endParaRPr lang="fr-FR" dirty="0">
              <a:solidFill>
                <a:schemeClr val="accent2">
                  <a:lumMod val="75000"/>
                </a:schemeClr>
              </a:solidFill>
            </a:endParaRPr>
          </a:p>
        </p:txBody>
      </p:sp>
      <p:sp>
        <p:nvSpPr>
          <p:cNvPr id="3" name="Espace réservé du contenu 2">
            <a:extLst>
              <a:ext uri="{FF2B5EF4-FFF2-40B4-BE49-F238E27FC236}">
                <a16:creationId xmlns:a16="http://schemas.microsoft.com/office/drawing/2014/main" id="{FD2FC180-AAA9-4181-9FF8-248A1B4F9A4C}"/>
              </a:ext>
            </a:extLst>
          </p:cNvPr>
          <p:cNvSpPr>
            <a:spLocks noGrp="1"/>
          </p:cNvSpPr>
          <p:nvPr>
            <p:ph idx="1"/>
          </p:nvPr>
        </p:nvSpPr>
        <p:spPr>
          <a:xfrm>
            <a:off x="26457" y="2243965"/>
            <a:ext cx="12059525" cy="4614035"/>
          </a:xfrm>
        </p:spPr>
        <p:txBody>
          <a:bodyPr>
            <a:normAutofit fontScale="40000" lnSpcReduction="20000"/>
          </a:bodyPr>
          <a:lstStyle/>
          <a:p>
            <a:pPr marL="0" indent="0" algn="ctr">
              <a:buNone/>
            </a:pPr>
            <a:endParaRPr lang="fr-FR" dirty="0"/>
          </a:p>
          <a:p>
            <a:pPr marL="0" indent="0" algn="ctr">
              <a:buNone/>
            </a:pPr>
            <a:r>
              <a:rPr lang="fr-FR" sz="3800" b="1" dirty="0"/>
              <a:t>Comment?</a:t>
            </a:r>
          </a:p>
          <a:p>
            <a:pPr marL="0" indent="0">
              <a:buNone/>
            </a:pPr>
            <a:r>
              <a:rPr lang="fr-FR" sz="3800" b="1" dirty="0"/>
              <a:t>1: Développement qualitatif et quantitatif du pôle France: </a:t>
            </a:r>
            <a:r>
              <a:rPr lang="fr-FR" sz="4000" dirty="0"/>
              <a:t>Opérer des sélections plus exigeantes à l’entrée en pôle pour des progrès plus conséquents et plus rapides</a:t>
            </a:r>
          </a:p>
          <a:p>
            <a:pPr marL="0" indent="0">
              <a:buNone/>
            </a:pPr>
            <a:endParaRPr lang="fr-FR" sz="3800" b="1" dirty="0"/>
          </a:p>
          <a:p>
            <a:pPr marL="0" indent="0">
              <a:buNone/>
            </a:pPr>
            <a:r>
              <a:rPr lang="fr-FR" sz="3800" b="1" dirty="0"/>
              <a:t>2: Création du Centre National d’entraînement et de formation  interne au CREPS de Toulouse : travaux de recherches de partenariat et subvention en 2021</a:t>
            </a:r>
          </a:p>
          <a:p>
            <a:pPr marL="0" indent="0">
              <a:buNone/>
            </a:pPr>
            <a:r>
              <a:rPr lang="fr-FR" sz="3800" b="1" dirty="0"/>
              <a:t>3:Développement qualitatif des écoles de bowling (labellisation en fonction de différents critères )</a:t>
            </a:r>
          </a:p>
          <a:p>
            <a:pPr marL="0" indent="0">
              <a:buNone/>
            </a:pPr>
            <a:r>
              <a:rPr lang="fr-FR" sz="3800" b="1" dirty="0"/>
              <a:t>4: Organisation de la détection depuis le niveau départemental et lien avec le niveau régional puis national </a:t>
            </a:r>
          </a:p>
          <a:p>
            <a:pPr marL="0" indent="0">
              <a:buNone/>
            </a:pPr>
            <a:r>
              <a:rPr lang="fr-FR" sz="3800" b="1" dirty="0"/>
              <a:t>5: Organisation d’un schéma de compétitions destinées aux jeunes détectés, pour alimenter le pôle France</a:t>
            </a:r>
          </a:p>
          <a:p>
            <a:pPr marL="0" indent="0">
              <a:buNone/>
            </a:pPr>
            <a:r>
              <a:rPr lang="fr-FR" sz="3800" b="1" dirty="0"/>
              <a:t>6: Veille documentaire et échanges avec les pays reconnus de Haut Niveau</a:t>
            </a:r>
          </a:p>
          <a:p>
            <a:pPr marL="0" indent="0">
              <a:buNone/>
            </a:pPr>
            <a:r>
              <a:rPr lang="fr-FR" sz="3800" b="1" dirty="0"/>
              <a:t>7 : Formation des cadres: dynamisation de leur formation continue en direction de l’entraînement </a:t>
            </a:r>
          </a:p>
          <a:p>
            <a:pPr marL="0" indent="0">
              <a:buNone/>
            </a:pPr>
            <a:r>
              <a:rPr lang="fr-FR" sz="3800" b="1" dirty="0"/>
              <a:t>8: Discussion avec le COJO pour le </a:t>
            </a:r>
            <a:r>
              <a:rPr lang="fr-FR" sz="3800" b="1" dirty="0" err="1"/>
              <a:t>parabowling</a:t>
            </a:r>
            <a:r>
              <a:rPr lang="fr-FR" sz="3800" b="1" dirty="0"/>
              <a:t> en 2024:</a:t>
            </a:r>
            <a:r>
              <a:rPr lang="fr-FR" sz="4000" b="1" dirty="0"/>
              <a:t>En partenariat avec la FFH, créer une filière sportive des pratiquants licenciés FFH , prendre en charge la filière au niveau national et international .(licences FFBSQ)</a:t>
            </a:r>
          </a:p>
          <a:p>
            <a:pPr marL="0" indent="0">
              <a:buNone/>
            </a:pPr>
            <a:r>
              <a:rPr lang="fr-FR" sz="4000" b="1" dirty="0"/>
              <a:t>Créer une Equipe de France </a:t>
            </a:r>
            <a:r>
              <a:rPr lang="fr-FR" sz="4000" b="1" dirty="0" err="1"/>
              <a:t>Parabowling</a:t>
            </a:r>
            <a:r>
              <a:rPr lang="fr-FR" sz="4000" b="1" dirty="0"/>
              <a:t> et participer aux compétitions internationales sélectives pour les JOP</a:t>
            </a:r>
          </a:p>
          <a:p>
            <a:pPr marL="0" indent="0">
              <a:buNone/>
            </a:pPr>
            <a:endParaRPr lang="fr-FR" sz="3800" b="1" dirty="0"/>
          </a:p>
          <a:p>
            <a:pPr marL="0" indent="0">
              <a:buNone/>
            </a:pPr>
            <a:endParaRPr lang="fr-FR" dirty="0"/>
          </a:p>
        </p:txBody>
      </p:sp>
    </p:spTree>
    <p:extLst>
      <p:ext uri="{BB962C8B-B14F-4D97-AF65-F5344CB8AC3E}">
        <p14:creationId xmlns:p14="http://schemas.microsoft.com/office/powerpoint/2010/main" val="3907824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4E8DB-4690-4F1E-A33D-462847B42DA1}"/>
              </a:ext>
            </a:extLst>
          </p:cNvPr>
          <p:cNvSpPr>
            <a:spLocks noGrp="1"/>
          </p:cNvSpPr>
          <p:nvPr>
            <p:ph type="title"/>
          </p:nvPr>
        </p:nvSpPr>
        <p:spPr>
          <a:xfrm>
            <a:off x="219075" y="109538"/>
            <a:ext cx="11301413" cy="1320800"/>
          </a:xfrm>
        </p:spPr>
        <p:txBody>
          <a:bodyPr>
            <a:normAutofit fontScale="90000"/>
          </a:bodyPr>
          <a:lstStyle/>
          <a:p>
            <a:r>
              <a:rPr lang="fr-FR" dirty="0"/>
              <a:t>Axe 3:</a:t>
            </a:r>
            <a:r>
              <a:rPr lang="fr-FR" b="1" dirty="0">
                <a:solidFill>
                  <a:srgbClr val="FF0000"/>
                </a:solidFill>
              </a:rPr>
              <a:t>Le développement du Bowling chez les JEUNES et en milieu scolaire</a:t>
            </a:r>
            <a:br>
              <a:rPr lang="fr-FR" b="1" dirty="0">
                <a:solidFill>
                  <a:srgbClr val="FF0000"/>
                </a:solidFill>
              </a:rPr>
            </a:br>
            <a:endParaRPr lang="fr-FR" dirty="0"/>
          </a:p>
        </p:txBody>
      </p:sp>
      <p:sp>
        <p:nvSpPr>
          <p:cNvPr id="3" name="Espace réservé du contenu 2">
            <a:extLst>
              <a:ext uri="{FF2B5EF4-FFF2-40B4-BE49-F238E27FC236}">
                <a16:creationId xmlns:a16="http://schemas.microsoft.com/office/drawing/2014/main" id="{215678F2-C186-47E4-81A4-21F4238504F7}"/>
              </a:ext>
            </a:extLst>
          </p:cNvPr>
          <p:cNvSpPr>
            <a:spLocks noGrp="1"/>
          </p:cNvSpPr>
          <p:nvPr>
            <p:ph idx="1"/>
          </p:nvPr>
        </p:nvSpPr>
        <p:spPr>
          <a:xfrm>
            <a:off x="219075" y="1200151"/>
            <a:ext cx="11753850" cy="5452440"/>
          </a:xfrm>
        </p:spPr>
        <p:txBody>
          <a:bodyPr>
            <a:normAutofit fontScale="92500" lnSpcReduction="10000"/>
          </a:bodyPr>
          <a:lstStyle/>
          <a:p>
            <a:pPr marL="0" indent="0" algn="ctr">
              <a:buNone/>
            </a:pPr>
            <a:r>
              <a:rPr lang="fr-FR" sz="1600" b="1" dirty="0">
                <a:solidFill>
                  <a:schemeClr val="accent2">
                    <a:lumMod val="75000"/>
                  </a:schemeClr>
                </a:solidFill>
              </a:rPr>
              <a:t>Objectifs:</a:t>
            </a:r>
          </a:p>
          <a:p>
            <a:pPr marL="0" indent="0" algn="ctr">
              <a:buNone/>
            </a:pPr>
            <a:r>
              <a:rPr lang="fr-FR" sz="1600" b="1" dirty="0">
                <a:solidFill>
                  <a:schemeClr val="accent2">
                    <a:lumMod val="75000"/>
                  </a:schemeClr>
                </a:solidFill>
              </a:rPr>
              <a:t>1-Développer le nombre et la qualité des écoles de Bowling et Quilles engagées dans le projet sportif fédéral</a:t>
            </a:r>
          </a:p>
          <a:p>
            <a:pPr marL="0" indent="0" algn="ctr">
              <a:buNone/>
            </a:pPr>
            <a:r>
              <a:rPr lang="fr-FR" sz="1600" b="1" dirty="0">
                <a:solidFill>
                  <a:schemeClr val="accent2">
                    <a:lumMod val="75000"/>
                  </a:schemeClr>
                </a:solidFill>
              </a:rPr>
              <a:t>2-Développer la pratique du Bowling et SQ à l’école primaire , puis au collège (cycle 3)</a:t>
            </a:r>
          </a:p>
          <a:p>
            <a:pPr marL="0" indent="0" algn="ctr">
              <a:buNone/>
            </a:pPr>
            <a:r>
              <a:rPr lang="fr-FR" b="1" dirty="0"/>
              <a:t>Comment ?</a:t>
            </a:r>
          </a:p>
          <a:p>
            <a:pPr marL="0" indent="0">
              <a:buNone/>
            </a:pPr>
            <a:r>
              <a:rPr lang="fr-FR" b="1" dirty="0"/>
              <a:t>1-Favoriser la création d’un poste d’animateur et /ou d’entraîneur bénévole titulaire d’un diplôme fédéral dans les écoles de bowling et animer ce réseau dans chaque ligue (lien avec les structures privées)</a:t>
            </a:r>
          </a:p>
          <a:p>
            <a:pPr marL="0" indent="0">
              <a:buNone/>
            </a:pPr>
            <a:r>
              <a:rPr lang="fr-FR" b="1" dirty="0"/>
              <a:t>2- Développer la formation à l’attention des animateurs et entraîneurs de club</a:t>
            </a:r>
          </a:p>
          <a:p>
            <a:pPr marL="0" indent="0">
              <a:buNone/>
            </a:pPr>
            <a:r>
              <a:rPr lang="fr-FR" b="1" dirty="0"/>
              <a:t>3- Créer des labels « Ecole de bowling » </a:t>
            </a:r>
          </a:p>
          <a:p>
            <a:pPr marL="0" indent="0">
              <a:buNone/>
            </a:pPr>
            <a:r>
              <a:rPr lang="fr-FR" b="1" dirty="0"/>
              <a:t>3- Favoriser l’émulation entre les écoles de bowling par la création d’un évènement (challenge des écoles de bowling)</a:t>
            </a:r>
          </a:p>
          <a:p>
            <a:pPr marL="0" indent="0">
              <a:buNone/>
            </a:pPr>
            <a:r>
              <a:rPr lang="fr-FR" b="1" dirty="0"/>
              <a:t>4-Signer une convention Nationale avec l’USEP, l’UNSS, le Ministère de l’Education Nationale et le secrétariat chargé des Sports pour favoriser l’entrée de bowling dans le milieu scolaire et la décliner dans les départements (DSDEN)</a:t>
            </a:r>
          </a:p>
          <a:p>
            <a:pPr marL="0" indent="0">
              <a:buNone/>
            </a:pPr>
            <a:r>
              <a:rPr lang="fr-FR" b="1" dirty="0"/>
              <a:t>5- Aider les ligues les CD et les clubs par la fourniture d’un kit de matériel scolaire</a:t>
            </a:r>
          </a:p>
          <a:p>
            <a:pPr marL="0" indent="0">
              <a:buNone/>
            </a:pPr>
            <a:r>
              <a:rPr lang="fr-FR" b="1" dirty="0"/>
              <a:t>6-Créer des documents techniques relatifs à l’enseignement du Bowling à l’école en relation avec l’En et l’USEP , afin , ensuite de pouvoir former les enseignants des écoles primaires (Bowling en EPS dans le temps scolaire)</a:t>
            </a:r>
          </a:p>
          <a:p>
            <a:pPr marL="0" indent="0">
              <a:buNone/>
            </a:pPr>
            <a:r>
              <a:rPr lang="fr-FR" b="1" dirty="0"/>
              <a:t>7- Favoriser l’organisation de championnats d’académie de bowling (lien avec UNSS)</a:t>
            </a:r>
          </a:p>
          <a:p>
            <a:endParaRPr lang="fr-FR" dirty="0"/>
          </a:p>
        </p:txBody>
      </p:sp>
    </p:spTree>
    <p:extLst>
      <p:ext uri="{BB962C8B-B14F-4D97-AF65-F5344CB8AC3E}">
        <p14:creationId xmlns:p14="http://schemas.microsoft.com/office/powerpoint/2010/main" val="2248658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03142C-18FC-4A43-83FE-69E0DBA99970}"/>
              </a:ext>
            </a:extLst>
          </p:cNvPr>
          <p:cNvSpPr>
            <a:spLocks noGrp="1"/>
          </p:cNvSpPr>
          <p:nvPr>
            <p:ph type="title"/>
          </p:nvPr>
        </p:nvSpPr>
        <p:spPr/>
        <p:txBody>
          <a:bodyPr>
            <a:normAutofit fontScale="90000"/>
          </a:bodyPr>
          <a:lstStyle/>
          <a:p>
            <a:r>
              <a:rPr lang="fr-FR" dirty="0"/>
              <a:t>Axe 4:</a:t>
            </a:r>
            <a:r>
              <a:rPr lang="fr-FR" dirty="0">
                <a:solidFill>
                  <a:srgbClr val="FF0000"/>
                </a:solidFill>
              </a:rPr>
              <a:t> </a:t>
            </a:r>
            <a:r>
              <a:rPr lang="fr-FR" sz="2700" dirty="0">
                <a:solidFill>
                  <a:srgbClr val="FF0000"/>
                </a:solidFill>
              </a:rPr>
              <a:t>Le développement du Bowling pour les publics cibles (Femmes , situation de Handicap, </a:t>
            </a:r>
            <a:r>
              <a:rPr lang="fr-FR" sz="2700" b="1" dirty="0">
                <a:solidFill>
                  <a:srgbClr val="FF0000"/>
                </a:solidFill>
              </a:rPr>
              <a:t>Sport</a:t>
            </a:r>
            <a:r>
              <a:rPr lang="fr-FR" sz="2700" dirty="0">
                <a:solidFill>
                  <a:srgbClr val="FF0000"/>
                </a:solidFill>
              </a:rPr>
              <a:t> </a:t>
            </a:r>
            <a:r>
              <a:rPr lang="fr-FR" sz="2700" b="1" dirty="0">
                <a:solidFill>
                  <a:srgbClr val="FF0000"/>
                </a:solidFill>
              </a:rPr>
              <a:t>Santé)</a:t>
            </a:r>
            <a:br>
              <a:rPr lang="fr-FR" sz="2700" b="1" dirty="0">
                <a:solidFill>
                  <a:srgbClr val="FF0000"/>
                </a:solidFill>
              </a:rPr>
            </a:br>
            <a:r>
              <a:rPr lang="fr-FR" dirty="0"/>
              <a:t> </a:t>
            </a:r>
            <a:r>
              <a:rPr lang="fr-FR" sz="2000" b="1" dirty="0">
                <a:solidFill>
                  <a:schemeClr val="accent2">
                    <a:lumMod val="75000"/>
                  </a:schemeClr>
                </a:solidFill>
              </a:rPr>
              <a:t>Objectifs:</a:t>
            </a:r>
            <a:r>
              <a:rPr lang="fr-FR" dirty="0"/>
              <a:t> </a:t>
            </a:r>
            <a:r>
              <a:rPr lang="fr-FR" sz="2000" b="1" dirty="0">
                <a:solidFill>
                  <a:schemeClr val="accent2">
                    <a:lumMod val="75000"/>
                  </a:schemeClr>
                </a:solidFill>
              </a:rPr>
              <a:t>Réduction des inégalités d’accès à la pratique</a:t>
            </a:r>
            <a:br>
              <a:rPr lang="fr-FR" b="1" dirty="0"/>
            </a:br>
            <a:endParaRPr lang="fr-FR" dirty="0"/>
          </a:p>
        </p:txBody>
      </p:sp>
      <p:sp>
        <p:nvSpPr>
          <p:cNvPr id="3" name="Espace réservé du contenu 2">
            <a:extLst>
              <a:ext uri="{FF2B5EF4-FFF2-40B4-BE49-F238E27FC236}">
                <a16:creationId xmlns:a16="http://schemas.microsoft.com/office/drawing/2014/main" id="{CAEC57CF-6C7E-48F5-8594-158C850DF47F}"/>
              </a:ext>
            </a:extLst>
          </p:cNvPr>
          <p:cNvSpPr>
            <a:spLocks noGrp="1"/>
          </p:cNvSpPr>
          <p:nvPr>
            <p:ph idx="1"/>
          </p:nvPr>
        </p:nvSpPr>
        <p:spPr>
          <a:xfrm>
            <a:off x="677333" y="2160589"/>
            <a:ext cx="10966979" cy="4697411"/>
          </a:xfrm>
        </p:spPr>
        <p:txBody>
          <a:bodyPr>
            <a:normAutofit lnSpcReduction="10000"/>
          </a:bodyPr>
          <a:lstStyle/>
          <a:p>
            <a:pPr marL="0" indent="0">
              <a:buNone/>
            </a:pPr>
            <a:r>
              <a:rPr lang="fr-FR" b="1" dirty="0"/>
              <a:t>1- Travailler en partenariat avec l’association « 1</a:t>
            </a:r>
            <a:r>
              <a:rPr lang="fr-FR" b="1" baseline="30000" dirty="0"/>
              <a:t>er</a:t>
            </a:r>
            <a:r>
              <a:rPr lang="fr-FR" b="1" dirty="0"/>
              <a:t> de Cordée » en participant à des actions de découverte du Bowling, au niveau national et régional (journée Evasion au Stade de France, ou dans des hôpitaux ) à l’intention d’enfants malades ou handicapés + les hôpitaux et IME</a:t>
            </a:r>
          </a:p>
          <a:p>
            <a:pPr marL="0" indent="0">
              <a:buNone/>
            </a:pPr>
            <a:r>
              <a:rPr lang="fr-FR" b="1" dirty="0"/>
              <a:t>2-Créer des documents d’informations sur le bowling à l’attention des personnes à santé fragile et des personnes âgées et démarcher les établissements pour proposer des temps de découverte .</a:t>
            </a:r>
          </a:p>
          <a:p>
            <a:pPr marL="0" indent="0">
              <a:buNone/>
            </a:pPr>
            <a:r>
              <a:rPr lang="fr-FR" b="1" dirty="0"/>
              <a:t>3- Former des animateurs à l’enseignement du « para-Bowling » en coopération avec la </a:t>
            </a:r>
            <a:r>
              <a:rPr lang="fr-FR" b="1" dirty="0" err="1"/>
              <a:t>FFHandi</a:t>
            </a:r>
            <a:r>
              <a:rPr lang="fr-FR" b="1" dirty="0"/>
              <a:t> sport  (CQH et  APA, inclus dans nos formations fédérales) et proposer l’activité dans des instituts (ASEI)</a:t>
            </a:r>
          </a:p>
          <a:p>
            <a:pPr marL="0" indent="0">
              <a:buNone/>
            </a:pPr>
            <a:r>
              <a:rPr lang="fr-FR" b="1" dirty="0"/>
              <a:t>4- Organiser des évènements sur des lieux publics (si possible dans ce temps de COVID) à l’attention des femmes, encadrés par des femmes </a:t>
            </a:r>
          </a:p>
          <a:p>
            <a:pPr marL="0" indent="0">
              <a:buNone/>
            </a:pPr>
            <a:r>
              <a:rPr lang="fr-FR" b="1" dirty="0"/>
              <a:t>5- Proposer le bowling dans les centres de loisirs des collectivités hors temps scolaire (matériel adapté)</a:t>
            </a:r>
          </a:p>
          <a:p>
            <a:pPr marL="0" indent="0">
              <a:buNone/>
            </a:pPr>
            <a:r>
              <a:rPr lang="fr-FR" b="1" dirty="0"/>
              <a:t>6-Favoriser l’inclusion de tous ces publics ayant découvert l’activité par l’offre d’une licence gratuite la première année de pratique dans un club </a:t>
            </a:r>
          </a:p>
          <a:p>
            <a:pPr marL="0" indent="0">
              <a:buNone/>
            </a:pPr>
            <a:r>
              <a:rPr lang="fr-FR" b="1" dirty="0"/>
              <a:t>7-Péréniser les actions dans tous ces établissements pour le rayonnement de la FFBSQ</a:t>
            </a:r>
          </a:p>
        </p:txBody>
      </p:sp>
    </p:spTree>
    <p:extLst>
      <p:ext uri="{BB962C8B-B14F-4D97-AF65-F5344CB8AC3E}">
        <p14:creationId xmlns:p14="http://schemas.microsoft.com/office/powerpoint/2010/main" val="3780102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6BFB3C-D7F0-4A2B-8903-BD3193B7D1D1}"/>
              </a:ext>
            </a:extLst>
          </p:cNvPr>
          <p:cNvSpPr>
            <a:spLocks noGrp="1"/>
          </p:cNvSpPr>
          <p:nvPr>
            <p:ph type="title"/>
          </p:nvPr>
        </p:nvSpPr>
        <p:spPr>
          <a:xfrm>
            <a:off x="357187" y="38101"/>
            <a:ext cx="10744200" cy="660400"/>
          </a:xfrm>
        </p:spPr>
        <p:txBody>
          <a:bodyPr/>
          <a:lstStyle/>
          <a:p>
            <a:r>
              <a:rPr lang="fr-FR" dirty="0"/>
              <a:t>Les moyens humains au service du projet</a:t>
            </a:r>
          </a:p>
        </p:txBody>
      </p:sp>
      <p:sp>
        <p:nvSpPr>
          <p:cNvPr id="3" name="Espace réservé du contenu 2">
            <a:extLst>
              <a:ext uri="{FF2B5EF4-FFF2-40B4-BE49-F238E27FC236}">
                <a16:creationId xmlns:a16="http://schemas.microsoft.com/office/drawing/2014/main" id="{55631803-1EEC-463A-8872-9D3B46CB4EF1}"/>
              </a:ext>
            </a:extLst>
          </p:cNvPr>
          <p:cNvSpPr>
            <a:spLocks noGrp="1"/>
          </p:cNvSpPr>
          <p:nvPr>
            <p:ph idx="1"/>
          </p:nvPr>
        </p:nvSpPr>
        <p:spPr>
          <a:xfrm>
            <a:off x="563033" y="698502"/>
            <a:ext cx="10744200" cy="3563936"/>
          </a:xfrm>
        </p:spPr>
        <p:txBody>
          <a:bodyPr>
            <a:normAutofit fontScale="92500" lnSpcReduction="10000"/>
          </a:bodyPr>
          <a:lstStyle/>
          <a:p>
            <a:r>
              <a:rPr lang="fr-FR" b="1" dirty="0"/>
              <a:t>1 DTN </a:t>
            </a:r>
          </a:p>
          <a:p>
            <a:r>
              <a:rPr lang="fr-FR" b="1" dirty="0"/>
              <a:t>2 Entraineurs Nationaux: Un en charge du secteur Filière du sport de Haut niveau et de la coordination du pôle France, du coaching et suivi de l’équipe de France Jeunes et Juniors</a:t>
            </a:r>
          </a:p>
          <a:p>
            <a:pPr marL="0" indent="0">
              <a:buNone/>
            </a:pPr>
            <a:r>
              <a:rPr lang="fr-FR" b="1" dirty="0"/>
              <a:t>                                           Un en charge du Coaching des équipes de France Adultes, du Développement (déploiement du projet Jeunes; de la Formation)</a:t>
            </a:r>
          </a:p>
          <a:p>
            <a:pPr marL="0" indent="0">
              <a:buNone/>
            </a:pPr>
            <a:r>
              <a:rPr lang="fr-FR" b="1" dirty="0"/>
              <a:t>2 Conseillers Techniques fédéraux Bowling, en charge de l’organisation et du suivi des compétitions, d’actions de développement.</a:t>
            </a:r>
          </a:p>
          <a:p>
            <a:pPr marL="0" indent="0">
              <a:buNone/>
            </a:pPr>
            <a:r>
              <a:rPr lang="fr-FR" b="1" dirty="0"/>
              <a:t>1 responsable « Communication » </a:t>
            </a:r>
          </a:p>
          <a:p>
            <a:pPr marL="0" indent="0">
              <a:buNone/>
            </a:pPr>
            <a:r>
              <a:rPr lang="fr-FR" b="1" dirty="0"/>
              <a:t>1 responsable « </a:t>
            </a:r>
            <a:r>
              <a:rPr lang="fr-FR" b="1" dirty="0" err="1"/>
              <a:t>Marqueting</a:t>
            </a:r>
            <a:r>
              <a:rPr lang="fr-FR" b="1" dirty="0"/>
              <a:t> »</a:t>
            </a:r>
          </a:p>
          <a:p>
            <a:pPr marL="0" indent="0">
              <a:buNone/>
            </a:pPr>
            <a:r>
              <a:rPr lang="fr-FR" b="1" dirty="0"/>
              <a:t>1 secrétaire de Direction</a:t>
            </a:r>
          </a:p>
          <a:p>
            <a:pPr marL="0" indent="0">
              <a:buNone/>
            </a:pPr>
            <a:r>
              <a:rPr lang="fr-FR" b="1" dirty="0"/>
              <a:t>Les LIGUES , les ETR dans chaque ligue et les Comités Départementaux</a:t>
            </a:r>
          </a:p>
        </p:txBody>
      </p:sp>
      <p:sp>
        <p:nvSpPr>
          <p:cNvPr id="4" name="Rectangle 3">
            <a:extLst>
              <a:ext uri="{FF2B5EF4-FFF2-40B4-BE49-F238E27FC236}">
                <a16:creationId xmlns:a16="http://schemas.microsoft.com/office/drawing/2014/main" id="{3513BE5B-E164-4140-8EAF-ABB0BB12EC3F}"/>
              </a:ext>
            </a:extLst>
          </p:cNvPr>
          <p:cNvSpPr/>
          <p:nvPr/>
        </p:nvSpPr>
        <p:spPr>
          <a:xfrm rot="10800000" flipV="1">
            <a:off x="2077507" y="4343303"/>
            <a:ext cx="7715251" cy="111254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Prévision d’intégrer le dispositif du Service Civique (agrément en cours d’attribution) afin d’offrir à des jeunes l’opportunité de conduire des actions motivantes et intéressantes en direction des publics cibles,  de la conduite de projet en région etc…</a:t>
            </a:r>
          </a:p>
        </p:txBody>
      </p:sp>
      <p:sp>
        <p:nvSpPr>
          <p:cNvPr id="5" name="Rectangle 4">
            <a:extLst>
              <a:ext uri="{FF2B5EF4-FFF2-40B4-BE49-F238E27FC236}">
                <a16:creationId xmlns:a16="http://schemas.microsoft.com/office/drawing/2014/main" id="{51A9573E-85FF-434E-ABDE-C747A6D27BB0}"/>
              </a:ext>
            </a:extLst>
          </p:cNvPr>
          <p:cNvSpPr/>
          <p:nvPr/>
        </p:nvSpPr>
        <p:spPr>
          <a:xfrm>
            <a:off x="2778918" y="5553075"/>
            <a:ext cx="5900738" cy="1266824"/>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Créer, au niveau National et dans les ligues, des nouvelles commissions Jeunes , Santé, Développement pour impliquer les élus déjà en place et en accueillir de nouveaux</a:t>
            </a:r>
          </a:p>
        </p:txBody>
      </p:sp>
    </p:spTree>
    <p:extLst>
      <p:ext uri="{BB962C8B-B14F-4D97-AF65-F5344CB8AC3E}">
        <p14:creationId xmlns:p14="http://schemas.microsoft.com/office/powerpoint/2010/main" val="175378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612C20-0091-4382-81F8-4F3446661263}"/>
              </a:ext>
            </a:extLst>
          </p:cNvPr>
          <p:cNvSpPr>
            <a:spLocks noGrp="1"/>
          </p:cNvSpPr>
          <p:nvPr>
            <p:ph type="title"/>
          </p:nvPr>
        </p:nvSpPr>
        <p:spPr>
          <a:xfrm>
            <a:off x="1101404" y="97183"/>
            <a:ext cx="8596668" cy="671443"/>
          </a:xfrm>
        </p:spPr>
        <p:txBody>
          <a:bodyPr/>
          <a:lstStyle/>
          <a:p>
            <a:r>
              <a:rPr lang="fr-FR" dirty="0"/>
              <a:t>PLAN d’ACTION 2021/2024</a:t>
            </a:r>
          </a:p>
        </p:txBody>
      </p:sp>
      <p:graphicFrame>
        <p:nvGraphicFramePr>
          <p:cNvPr id="4" name="Tableau 4">
            <a:extLst>
              <a:ext uri="{FF2B5EF4-FFF2-40B4-BE49-F238E27FC236}">
                <a16:creationId xmlns:a16="http://schemas.microsoft.com/office/drawing/2014/main" id="{82ADC4D9-9615-4795-BDDA-FB01A70BBCCD}"/>
              </a:ext>
            </a:extLst>
          </p:cNvPr>
          <p:cNvGraphicFramePr>
            <a:graphicFrameLocks noGrp="1"/>
          </p:cNvGraphicFramePr>
          <p:nvPr>
            <p:ph idx="1"/>
            <p:extLst>
              <p:ext uri="{D42A27DB-BD31-4B8C-83A1-F6EECF244321}">
                <p14:modId xmlns:p14="http://schemas.microsoft.com/office/powerpoint/2010/main" val="2530192818"/>
              </p:ext>
            </p:extLst>
          </p:nvPr>
        </p:nvGraphicFramePr>
        <p:xfrm>
          <a:off x="212035" y="746540"/>
          <a:ext cx="11774557" cy="6860208"/>
        </p:xfrm>
        <a:graphic>
          <a:graphicData uri="http://schemas.openxmlformats.org/drawingml/2006/table">
            <a:tbl>
              <a:tblPr firstRow="1" bandRow="1">
                <a:tableStyleId>{5C22544A-7EE6-4342-B048-85BDC9FD1C3A}</a:tableStyleId>
              </a:tblPr>
              <a:tblGrid>
                <a:gridCol w="3061252">
                  <a:extLst>
                    <a:ext uri="{9D8B030D-6E8A-4147-A177-3AD203B41FA5}">
                      <a16:colId xmlns:a16="http://schemas.microsoft.com/office/drawing/2014/main" val="3214597087"/>
                    </a:ext>
                  </a:extLst>
                </a:gridCol>
                <a:gridCol w="2822713">
                  <a:extLst>
                    <a:ext uri="{9D8B030D-6E8A-4147-A177-3AD203B41FA5}">
                      <a16:colId xmlns:a16="http://schemas.microsoft.com/office/drawing/2014/main" val="2542043062"/>
                    </a:ext>
                  </a:extLst>
                </a:gridCol>
                <a:gridCol w="2945296">
                  <a:extLst>
                    <a:ext uri="{9D8B030D-6E8A-4147-A177-3AD203B41FA5}">
                      <a16:colId xmlns:a16="http://schemas.microsoft.com/office/drawing/2014/main" val="3028399242"/>
                    </a:ext>
                  </a:extLst>
                </a:gridCol>
                <a:gridCol w="2945296">
                  <a:extLst>
                    <a:ext uri="{9D8B030D-6E8A-4147-A177-3AD203B41FA5}">
                      <a16:colId xmlns:a16="http://schemas.microsoft.com/office/drawing/2014/main" val="1847031047"/>
                    </a:ext>
                  </a:extLst>
                </a:gridCol>
              </a:tblGrid>
              <a:tr h="365878">
                <a:tc>
                  <a:txBody>
                    <a:bodyPr/>
                    <a:lstStyle/>
                    <a:p>
                      <a:pPr algn="ctr"/>
                      <a:r>
                        <a:rPr lang="fr-FR" dirty="0"/>
                        <a:t>2021</a:t>
                      </a:r>
                    </a:p>
                  </a:txBody>
                  <a:tcPr/>
                </a:tc>
                <a:tc>
                  <a:txBody>
                    <a:bodyPr/>
                    <a:lstStyle/>
                    <a:p>
                      <a:pPr algn="ctr"/>
                      <a:r>
                        <a:rPr lang="fr-FR" dirty="0"/>
                        <a:t>2022</a:t>
                      </a:r>
                    </a:p>
                  </a:txBody>
                  <a:tcPr/>
                </a:tc>
                <a:tc>
                  <a:txBody>
                    <a:bodyPr/>
                    <a:lstStyle/>
                    <a:p>
                      <a:pPr algn="ctr"/>
                      <a:r>
                        <a:rPr lang="fr-FR" dirty="0"/>
                        <a:t>2023</a:t>
                      </a:r>
                    </a:p>
                  </a:txBody>
                  <a:tcPr/>
                </a:tc>
                <a:tc>
                  <a:txBody>
                    <a:bodyPr/>
                    <a:lstStyle/>
                    <a:p>
                      <a:pPr algn="ctr"/>
                      <a:r>
                        <a:rPr lang="fr-FR" dirty="0"/>
                        <a:t>2024</a:t>
                      </a:r>
                    </a:p>
                  </a:txBody>
                  <a:tcPr/>
                </a:tc>
                <a:extLst>
                  <a:ext uri="{0D108BD9-81ED-4DB2-BD59-A6C34878D82A}">
                    <a16:rowId xmlns:a16="http://schemas.microsoft.com/office/drawing/2014/main" val="1153956420"/>
                  </a:ext>
                </a:extLst>
              </a:tr>
              <a:tr h="6494330">
                <a:tc>
                  <a:txBody>
                    <a:bodyPr/>
                    <a:lstStyle/>
                    <a:p>
                      <a:pPr marL="0" indent="0">
                        <a:buFont typeface="Arial" panose="020B0604020202020204" pitchFamily="34" charset="0"/>
                        <a:buNone/>
                      </a:pPr>
                      <a:r>
                        <a:rPr lang="fr-FR" u="sng" dirty="0"/>
                        <a:t>Organiser, structurer, initier</a:t>
                      </a:r>
                    </a:p>
                    <a:p>
                      <a:pPr marL="285750" indent="-285750">
                        <a:buFont typeface="Arial" panose="020B0604020202020204" pitchFamily="34" charset="0"/>
                        <a:buChar char="•"/>
                      </a:pPr>
                      <a:r>
                        <a:rPr lang="fr-FR" sz="1600" dirty="0"/>
                        <a:t>Créer les bases nécessaires au déploiement du projet fédéral</a:t>
                      </a:r>
                      <a:r>
                        <a:rPr lang="fr-FR" sz="1600" dirty="0">
                          <a:sym typeface="Wingdings" panose="05000000000000000000" pitchFamily="2" charset="2"/>
                        </a:rPr>
                        <a:t>, jeunes , haut niveau, publics cibles et digitalisation)</a:t>
                      </a:r>
                      <a:endParaRPr lang="fr-FR" sz="1600" dirty="0"/>
                    </a:p>
                    <a:p>
                      <a:pPr marL="285750" indent="-285750">
                        <a:buFont typeface="Arial" panose="020B0604020202020204" pitchFamily="34" charset="0"/>
                        <a:buChar char="•"/>
                      </a:pPr>
                      <a:r>
                        <a:rPr lang="fr-FR" sz="1600" dirty="0"/>
                        <a:t>Trouver les hommes et les femmes pour agir</a:t>
                      </a:r>
                    </a:p>
                    <a:p>
                      <a:pPr marL="285750" indent="-285750">
                        <a:buFont typeface="Arial" panose="020B0604020202020204" pitchFamily="34" charset="0"/>
                        <a:buChar char="•"/>
                      </a:pPr>
                      <a:r>
                        <a:rPr lang="fr-FR" sz="1600" dirty="0"/>
                        <a:t>Organiser la répartition des tâches</a:t>
                      </a:r>
                    </a:p>
                    <a:p>
                      <a:pPr marL="285750" indent="-285750">
                        <a:buFont typeface="Arial" panose="020B0604020202020204" pitchFamily="34" charset="0"/>
                        <a:buChar char="•"/>
                      </a:pPr>
                      <a:r>
                        <a:rPr lang="fr-FR" sz="1600" dirty="0"/>
                        <a:t>Expliquer les objectifs</a:t>
                      </a:r>
                    </a:p>
                    <a:p>
                      <a:pPr marL="285750" indent="-285750">
                        <a:buFont typeface="Arial" panose="020B0604020202020204" pitchFamily="34" charset="0"/>
                        <a:buChar char="•"/>
                      </a:pPr>
                      <a:r>
                        <a:rPr lang="fr-FR" sz="1600" dirty="0"/>
                        <a:t>Expliquer les dispositifs</a:t>
                      </a:r>
                    </a:p>
                    <a:p>
                      <a:pPr marL="285750" indent="-285750">
                        <a:buFont typeface="Arial" panose="020B0604020202020204" pitchFamily="34" charset="0"/>
                        <a:buChar char="•"/>
                      </a:pPr>
                      <a:r>
                        <a:rPr lang="fr-FR" sz="1600" dirty="0"/>
                        <a:t>Accompagner les premières actions (</a:t>
                      </a:r>
                      <a:r>
                        <a:rPr lang="fr-FR" sz="1600" b="1" dirty="0"/>
                        <a:t>jeunes, scolaires, Femmes</a:t>
                      </a:r>
                    </a:p>
                    <a:p>
                      <a:pPr marL="285750" indent="-285750">
                        <a:buFont typeface="Arial" panose="020B0604020202020204" pitchFamily="34" charset="0"/>
                        <a:buChar char="•"/>
                      </a:pPr>
                      <a:r>
                        <a:rPr lang="fr-FR" sz="1600" dirty="0"/>
                        <a:t>Rédaction de tous les documents nécessaires au déploiement du projet de développement</a:t>
                      </a:r>
                    </a:p>
                    <a:p>
                      <a:pPr marL="285750" indent="-285750">
                        <a:buFont typeface="Arial" panose="020B0604020202020204" pitchFamily="34" charset="0"/>
                        <a:buChar char="•"/>
                      </a:pPr>
                      <a:r>
                        <a:rPr lang="fr-FR" sz="1600" dirty="0"/>
                        <a:t>Et au </a:t>
                      </a:r>
                      <a:r>
                        <a:rPr lang="fr-FR" sz="1600" b="1" dirty="0"/>
                        <a:t>projet sportif</a:t>
                      </a:r>
                    </a:p>
                    <a:p>
                      <a:pPr marL="285750" indent="-285750">
                        <a:buFont typeface="Arial" panose="020B0604020202020204" pitchFamily="34" charset="0"/>
                        <a:buChar char="•"/>
                      </a:pPr>
                      <a:r>
                        <a:rPr lang="fr-FR" sz="1600" dirty="0"/>
                        <a:t>Continuer la </a:t>
                      </a:r>
                      <a:r>
                        <a:rPr lang="fr-FR" sz="1600" b="1" dirty="0"/>
                        <a:t>digitalisation</a:t>
                      </a:r>
                      <a:r>
                        <a:rPr lang="fr-FR" sz="1600" dirty="0"/>
                        <a:t> de la fédération</a:t>
                      </a:r>
                    </a:p>
                    <a:p>
                      <a:pPr marL="285750" indent="-285750">
                        <a:buFont typeface="Arial" panose="020B0604020202020204" pitchFamily="34" charset="0"/>
                        <a:buChar char="•"/>
                      </a:pPr>
                      <a:r>
                        <a:rPr lang="fr-FR" sz="1600" dirty="0"/>
                        <a:t>Communiquer davantage ou différemment </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dirty="0"/>
                    </a:p>
                  </a:txBody>
                  <a:tcPr/>
                </a:tc>
                <a:tc>
                  <a:txBody>
                    <a:bodyPr/>
                    <a:lstStyle/>
                    <a:p>
                      <a:pPr algn="ctr"/>
                      <a:r>
                        <a:rPr lang="fr-FR" u="sng" dirty="0"/>
                        <a:t>Améliorer, optimiser</a:t>
                      </a:r>
                    </a:p>
                    <a:p>
                      <a:endParaRPr lang="fr-FR" dirty="0"/>
                    </a:p>
                    <a:p>
                      <a:pPr marL="285750" indent="-285750">
                        <a:buFont typeface="Arial" panose="020B0604020202020204" pitchFamily="34" charset="0"/>
                        <a:buChar char="•"/>
                      </a:pPr>
                      <a:r>
                        <a:rPr lang="fr-FR" sz="1600" dirty="0"/>
                        <a:t>Dossier de Construction du Centre National </a:t>
                      </a:r>
                      <a:r>
                        <a:rPr lang="fr-FR" sz="1600" dirty="0" err="1"/>
                        <a:t>Ent</a:t>
                      </a:r>
                      <a:r>
                        <a:rPr lang="fr-FR" sz="1600" dirty="0"/>
                        <a:t>.</a:t>
                      </a:r>
                    </a:p>
                    <a:p>
                      <a:pPr marL="285750" indent="-285750">
                        <a:buFont typeface="Arial" panose="020B0604020202020204" pitchFamily="34" charset="0"/>
                        <a:buChar char="•"/>
                      </a:pPr>
                      <a:r>
                        <a:rPr lang="fr-FR" sz="1600" dirty="0"/>
                        <a:t>Optimisation du Bowling scolaire et création de la passerelle vers le club</a:t>
                      </a:r>
                    </a:p>
                    <a:p>
                      <a:pPr marL="285750" indent="-285750">
                        <a:buFont typeface="Arial" panose="020B0604020202020204" pitchFamily="34" charset="0"/>
                        <a:buChar char="•"/>
                      </a:pPr>
                      <a:r>
                        <a:rPr lang="fr-FR" sz="1600" dirty="0"/>
                        <a:t>Suivi précis des écoles de bowling(qualitatif, labels)</a:t>
                      </a:r>
                    </a:p>
                    <a:p>
                      <a:pPr marL="285750" indent="-285750">
                        <a:buFont typeface="Arial" panose="020B0604020202020204" pitchFamily="34" charset="0"/>
                        <a:buChar char="•"/>
                      </a:pPr>
                      <a:r>
                        <a:rPr lang="fr-FR" sz="1600" dirty="0"/>
                        <a:t>Mise en place de la filière sportive vers le Haut niveau (tests, profilage, suivi)</a:t>
                      </a:r>
                    </a:p>
                    <a:p>
                      <a:pPr marL="285750" indent="-285750">
                        <a:buFont typeface="Arial" panose="020B0604020202020204" pitchFamily="34" charset="0"/>
                        <a:buChar char="•"/>
                      </a:pPr>
                      <a:r>
                        <a:rPr lang="fr-FR" sz="1600" dirty="0"/>
                        <a:t>Organisation du Bowling Santé</a:t>
                      </a:r>
                    </a:p>
                    <a:p>
                      <a:pPr marL="285750" indent="-285750">
                        <a:buFont typeface="Arial" panose="020B0604020202020204" pitchFamily="34" charset="0"/>
                        <a:buChar char="•"/>
                      </a:pPr>
                      <a:r>
                        <a:rPr lang="fr-FR" sz="1600" dirty="0"/>
                        <a:t>Organisation d’actions en faveur des femmes –formation de dirigeantes, pratique ciblée</a:t>
                      </a:r>
                    </a:p>
                    <a:p>
                      <a:pPr marL="285750" indent="-285750">
                        <a:buFont typeface="Arial" panose="020B0604020202020204" pitchFamily="34" charset="0"/>
                        <a:buChar char="•"/>
                      </a:pPr>
                      <a:r>
                        <a:rPr lang="fr-FR" sz="1600" dirty="0"/>
                        <a:t>Formation des enseignants et des entraîneurs et des entraîneurs des collectifs</a:t>
                      </a:r>
                    </a:p>
                    <a:p>
                      <a:pPr marL="285750" indent="-285750">
                        <a:buFont typeface="Arial" panose="020B0604020202020204" pitchFamily="34" charset="0"/>
                        <a:buChar char="•"/>
                      </a:pPr>
                      <a:endParaRPr lang="fr-FR" dirty="0"/>
                    </a:p>
                  </a:txBody>
                  <a:tcPr/>
                </a:tc>
                <a:tc>
                  <a:txBody>
                    <a:bodyPr/>
                    <a:lstStyle/>
                    <a:p>
                      <a:pPr algn="ctr"/>
                      <a:r>
                        <a:rPr lang="fr-FR" u="sng" dirty="0"/>
                        <a:t>Vers la performance</a:t>
                      </a:r>
                    </a:p>
                    <a:p>
                      <a:endParaRPr lang="fr-FR" dirty="0"/>
                    </a:p>
                    <a:p>
                      <a:r>
                        <a:rPr lang="fr-FR" dirty="0"/>
                        <a:t>Toutes les actions en faveur de:</a:t>
                      </a:r>
                    </a:p>
                    <a:p>
                      <a:pPr marL="285750" indent="-285750">
                        <a:buFont typeface="Arial" panose="020B0604020202020204" pitchFamily="34" charset="0"/>
                        <a:buChar char="•"/>
                      </a:pPr>
                      <a:r>
                        <a:rPr lang="fr-FR" sz="1600" dirty="0"/>
                        <a:t>Fonctionnement du CNEF</a:t>
                      </a:r>
                    </a:p>
                    <a:p>
                      <a:pPr marL="0" indent="0">
                        <a:buFont typeface="Arial" panose="020B0604020202020204" pitchFamily="34" charset="0"/>
                        <a:buNone/>
                      </a:pPr>
                      <a:r>
                        <a:rPr lang="fr-FR" sz="1600" dirty="0"/>
                        <a:t>(Pôle France et Collectifs nationaux)</a:t>
                      </a:r>
                    </a:p>
                    <a:p>
                      <a:pPr marL="285750" indent="-285750">
                        <a:buFont typeface="Arial" panose="020B0604020202020204" pitchFamily="34" charset="0"/>
                        <a:buChar char="•"/>
                      </a:pPr>
                      <a:r>
                        <a:rPr lang="fr-FR" sz="1600" dirty="0"/>
                        <a:t>Fonctionnement du Centre National de Formation</a:t>
                      </a:r>
                    </a:p>
                    <a:p>
                      <a:pPr marL="285750" indent="-285750">
                        <a:buFont typeface="Arial" panose="020B0604020202020204" pitchFamily="34" charset="0"/>
                        <a:buChar char="•"/>
                      </a:pPr>
                      <a:r>
                        <a:rPr lang="fr-FR" sz="1600" dirty="0" err="1"/>
                        <a:t>Parabowling</a:t>
                      </a:r>
                      <a:r>
                        <a:rPr lang="fr-FR" sz="1600" dirty="0"/>
                        <a:t>: coopération avec CNOSF et FFH pour création d’un collectif JOP et organisation de son suivi </a:t>
                      </a:r>
                    </a:p>
                    <a:p>
                      <a:pPr marL="285750" indent="-285750">
                        <a:buFont typeface="Arial" panose="020B0604020202020204" pitchFamily="34" charset="0"/>
                        <a:buChar char="•"/>
                      </a:pPr>
                      <a:r>
                        <a:rPr lang="fr-FR" sz="1600" dirty="0"/>
                        <a:t>Accompagnement des dirigeantes formées pour prise de responsabilité </a:t>
                      </a:r>
                    </a:p>
                    <a:p>
                      <a:pPr marL="285750" indent="-285750">
                        <a:buFont typeface="Arial" panose="020B0604020202020204" pitchFamily="34" charset="0"/>
                        <a:buChar char="•"/>
                      </a:pPr>
                      <a:r>
                        <a:rPr lang="fr-FR" sz="1600" dirty="0"/>
                        <a:t>Alimentation du pôle France optimisée</a:t>
                      </a:r>
                    </a:p>
                    <a:p>
                      <a:pPr marL="285750" indent="-285750">
                        <a:buFont typeface="Arial" panose="020B0604020202020204" pitchFamily="34" charset="0"/>
                        <a:buChar char="•"/>
                      </a:pPr>
                      <a:r>
                        <a:rPr lang="fr-FR" sz="1600" dirty="0"/>
                        <a:t>Collectifs nationaux: programmation de l’entraînement organisée et optimisée</a:t>
                      </a:r>
                    </a:p>
                    <a:p>
                      <a:pPr marL="285750" indent="-285750">
                        <a:buFont typeface="Arial" panose="020B0604020202020204" pitchFamily="34" charset="0"/>
                        <a:buChar char="•"/>
                      </a:pPr>
                      <a:endParaRPr lang="fr-FR" dirty="0"/>
                    </a:p>
                    <a:p>
                      <a:endParaRPr lang="fr-F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u="sng" dirty="0"/>
                        <a:t>Les retours sur investissement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a:t>Echanges internationaux  au CNEF</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a:t>Les résultats sportifs au CE et au CM</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a:t>Évaluation des conventions avec les ligues et des résultats par ligue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a:t>Investissement UNSS et FFSU</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a:t>Organisation de championnats d’académie de te France UNSS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dirty="0"/>
                        <a:t>A compléter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dirty="0"/>
                    </a:p>
                    <a:p>
                      <a:endParaRPr lang="fr-FR" dirty="0"/>
                    </a:p>
                  </a:txBody>
                  <a:tcPr/>
                </a:tc>
                <a:extLst>
                  <a:ext uri="{0D108BD9-81ED-4DB2-BD59-A6C34878D82A}">
                    <a16:rowId xmlns:a16="http://schemas.microsoft.com/office/drawing/2014/main" val="2725432602"/>
                  </a:ext>
                </a:extLst>
              </a:tr>
            </a:tbl>
          </a:graphicData>
        </a:graphic>
      </p:graphicFrame>
    </p:spTree>
    <p:extLst>
      <p:ext uri="{BB962C8B-B14F-4D97-AF65-F5344CB8AC3E}">
        <p14:creationId xmlns:p14="http://schemas.microsoft.com/office/powerpoint/2010/main" val="2323270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D720E8-4208-4353-A76B-007D68A36EC9}"/>
              </a:ext>
            </a:extLst>
          </p:cNvPr>
          <p:cNvSpPr>
            <a:spLocks noGrp="1"/>
          </p:cNvSpPr>
          <p:nvPr>
            <p:ph type="title"/>
          </p:nvPr>
        </p:nvSpPr>
        <p:spPr>
          <a:xfrm>
            <a:off x="836361" y="66261"/>
            <a:ext cx="8596668" cy="636104"/>
          </a:xfrm>
        </p:spPr>
        <p:txBody>
          <a:bodyPr>
            <a:normAutofit fontScale="90000"/>
          </a:bodyPr>
          <a:lstStyle/>
          <a:p>
            <a:pPr algn="ctr"/>
            <a:r>
              <a:rPr lang="fr-FR" dirty="0"/>
              <a:t>PLAN d’ACTION 2021</a:t>
            </a:r>
          </a:p>
        </p:txBody>
      </p:sp>
      <p:sp>
        <p:nvSpPr>
          <p:cNvPr id="5" name="ZoneTexte 4">
            <a:extLst>
              <a:ext uri="{FF2B5EF4-FFF2-40B4-BE49-F238E27FC236}">
                <a16:creationId xmlns:a16="http://schemas.microsoft.com/office/drawing/2014/main" id="{9AC8629C-F68B-4F2A-8812-75200A066B86}"/>
              </a:ext>
            </a:extLst>
          </p:cNvPr>
          <p:cNvSpPr txBox="1"/>
          <p:nvPr/>
        </p:nvSpPr>
        <p:spPr>
          <a:xfrm>
            <a:off x="425542" y="702365"/>
            <a:ext cx="11128880" cy="6740307"/>
          </a:xfrm>
          <a:prstGeom prst="rect">
            <a:avLst/>
          </a:prstGeom>
          <a:noFill/>
        </p:spPr>
        <p:txBody>
          <a:bodyPr wrap="square">
            <a:spAutoFit/>
          </a:bodyPr>
          <a:lstStyle/>
          <a:p>
            <a:r>
              <a:rPr lang="fr-FR" b="1" u="sng" dirty="0"/>
              <a:t>STRUCTURATION</a:t>
            </a:r>
          </a:p>
          <a:p>
            <a:pPr marL="285750" indent="-285750">
              <a:buFont typeface="Arial" panose="020B0604020202020204" pitchFamily="34" charset="0"/>
              <a:buChar char="•"/>
            </a:pPr>
            <a:r>
              <a:rPr lang="fr-FR" dirty="0"/>
              <a:t>Présentation du projet fédéral</a:t>
            </a:r>
          </a:p>
          <a:p>
            <a:pPr marL="285750" indent="-285750">
              <a:buFont typeface="Arial" panose="020B0604020202020204" pitchFamily="34" charset="0"/>
              <a:buChar char="•"/>
            </a:pPr>
            <a:r>
              <a:rPr lang="fr-FR" dirty="0"/>
              <a:t>Définition du plan d’action</a:t>
            </a:r>
          </a:p>
          <a:p>
            <a:pPr marL="285750" indent="-285750">
              <a:buFont typeface="Arial" panose="020B0604020202020204" pitchFamily="34" charset="0"/>
              <a:buChar char="•"/>
            </a:pPr>
            <a:r>
              <a:rPr lang="fr-FR" dirty="0"/>
              <a:t>Création et organisation de Groupes Projets (Jeunes ,Développement/ médiatisation, pratique féminine handicap et santé..)fiches de mission , information, définitions d’objectifs</a:t>
            </a:r>
          </a:p>
          <a:p>
            <a:pPr marL="285750" indent="-285750">
              <a:buFont typeface="Arial" panose="020B0604020202020204" pitchFamily="34" charset="0"/>
              <a:buChar char="•"/>
            </a:pPr>
            <a:r>
              <a:rPr lang="fr-FR" dirty="0"/>
              <a:t>Rédaction et signature de conventions avec les ligues et PRA (projet régional annuel de ligue</a:t>
            </a:r>
          </a:p>
          <a:p>
            <a:pPr marL="285750" indent="-285750">
              <a:buFont typeface="Arial" panose="020B0604020202020204" pitchFamily="34" charset="0"/>
              <a:buChar char="•"/>
            </a:pPr>
            <a:r>
              <a:rPr lang="fr-FR" dirty="0"/>
              <a:t>Contractualisation Ligues / CD : PAA (plan d’action annuel du CD)</a:t>
            </a:r>
          </a:p>
          <a:p>
            <a:pPr marL="285750" indent="-285750">
              <a:buFont typeface="Arial" panose="020B0604020202020204" pitchFamily="34" charset="0"/>
              <a:buChar char="•"/>
            </a:pPr>
            <a:r>
              <a:rPr lang="fr-FR" dirty="0"/>
              <a:t>Traitement des dossiers: Fonds Européens , PSF, soutien des ligues  à la rédaction de PST</a:t>
            </a:r>
          </a:p>
          <a:p>
            <a:pPr marL="285750" indent="-285750">
              <a:buFont typeface="Arial" panose="020B0604020202020204" pitchFamily="34" charset="0"/>
              <a:buChar char="•"/>
            </a:pPr>
            <a:r>
              <a:rPr lang="fr-FR" dirty="0"/>
              <a:t>1</a:t>
            </a:r>
            <a:r>
              <a:rPr lang="fr-FR" baseline="30000" dirty="0"/>
              <a:t>er</a:t>
            </a:r>
            <a:r>
              <a:rPr lang="fr-FR" dirty="0"/>
              <a:t> déploiement Bowling scolaire (conventions et actions)</a:t>
            </a:r>
          </a:p>
          <a:p>
            <a:pPr marL="285750" indent="-285750">
              <a:buFont typeface="Arial" panose="020B0604020202020204" pitchFamily="34" charset="0"/>
              <a:buChar char="•"/>
            </a:pPr>
            <a:r>
              <a:rPr lang="fr-FR" dirty="0"/>
              <a:t>Conférence des dirigeants de Bowling</a:t>
            </a:r>
          </a:p>
          <a:p>
            <a:pPr marL="285750" indent="-285750">
              <a:buFont typeface="Arial" panose="020B0604020202020204" pitchFamily="34" charset="0"/>
              <a:buChar char="•"/>
            </a:pPr>
            <a:r>
              <a:rPr lang="fr-FR" dirty="0"/>
              <a:t>Développement nouveau site internet JEUNES</a:t>
            </a:r>
          </a:p>
          <a:p>
            <a:pPr marL="285750" indent="-285750">
              <a:buFont typeface="Arial" panose="020B0604020202020204" pitchFamily="34" charset="0"/>
              <a:buChar char="•"/>
            </a:pPr>
            <a:r>
              <a:rPr lang="fr-FR" dirty="0"/>
              <a:t>Recherche d’une plateforme de FOAD et formation des utilisateurs</a:t>
            </a:r>
          </a:p>
          <a:p>
            <a:pPr marL="285750" indent="-285750">
              <a:buFont typeface="Arial" panose="020B0604020202020204" pitchFamily="34" charset="0"/>
              <a:buChar char="•"/>
            </a:pPr>
            <a:r>
              <a:rPr lang="fr-FR" dirty="0"/>
              <a:t>Recherche d’un prestataire de visioconférence et formation des utilisateurs (ligues et CD)</a:t>
            </a:r>
          </a:p>
          <a:p>
            <a:r>
              <a:rPr lang="fr-FR" b="1" u="sng" dirty="0"/>
              <a:t>GROUPE commission Jeunes et scolaires</a:t>
            </a:r>
          </a:p>
          <a:p>
            <a:pPr marL="285750" indent="-285750">
              <a:buFont typeface="Arial" panose="020B0604020202020204" pitchFamily="34" charset="0"/>
              <a:buChar char="•"/>
            </a:pPr>
            <a:r>
              <a:rPr lang="fr-FR" dirty="0"/>
              <a:t>Créer des labels Ecoles de Bowling et enclencher le processus de labellisation</a:t>
            </a:r>
          </a:p>
          <a:p>
            <a:pPr marL="285750" indent="-285750">
              <a:buFont typeface="Arial" panose="020B0604020202020204" pitchFamily="34" charset="0"/>
              <a:buChar char="•"/>
            </a:pPr>
            <a:r>
              <a:rPr lang="fr-FR" dirty="0"/>
              <a:t>Créer les documents de communication sur les écoles de  Bowling + actions de promotion</a:t>
            </a:r>
          </a:p>
          <a:p>
            <a:pPr marL="285750" indent="-285750">
              <a:buFont typeface="Arial" panose="020B0604020202020204" pitchFamily="34" charset="0"/>
              <a:buChar char="•"/>
            </a:pPr>
            <a:r>
              <a:rPr lang="fr-FR" dirty="0"/>
              <a:t>Organiser la pratique sportive dans les clubs, détecter </a:t>
            </a:r>
          </a:p>
          <a:p>
            <a:pPr marL="285750" indent="-285750">
              <a:buFont typeface="Arial" panose="020B0604020202020204" pitchFamily="34" charset="0"/>
              <a:buChar char="•"/>
            </a:pPr>
            <a:r>
              <a:rPr lang="fr-FR" dirty="0"/>
              <a:t>Organiser une filière de compétitions officielles (challenge des écoles de bowling?)</a:t>
            </a:r>
          </a:p>
          <a:p>
            <a:pPr marL="285750" indent="-285750">
              <a:buFont typeface="Arial" panose="020B0604020202020204" pitchFamily="34" charset="0"/>
              <a:buChar char="•"/>
            </a:pPr>
            <a:r>
              <a:rPr lang="fr-FR" dirty="0"/>
              <a:t>Bowling Scolaire: création du réseau des responsables Bowling scolaire de ligue et les former</a:t>
            </a:r>
          </a:p>
          <a:p>
            <a:pPr marL="285750" indent="-285750">
              <a:buFont typeface="Arial" panose="020B0604020202020204" pitchFamily="34" charset="0"/>
              <a:buChar char="•"/>
            </a:pPr>
            <a:r>
              <a:rPr lang="fr-FR" dirty="0"/>
              <a:t>Créer un partenariat avec USEP et UGSEL et UNSS , signer les conventions </a:t>
            </a:r>
          </a:p>
          <a:p>
            <a:pPr marL="285750" indent="-285750">
              <a:buFont typeface="Arial" panose="020B0604020202020204" pitchFamily="34" charset="0"/>
              <a:buChar char="•"/>
            </a:pPr>
            <a:r>
              <a:rPr lang="fr-FR" dirty="0"/>
              <a:t>Prendre contact avec l’Education Nationale et déployer le Bowling scolaire avec les CPD et CPC</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300502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A87C14-22CA-417D-8652-D55298200662}"/>
              </a:ext>
            </a:extLst>
          </p:cNvPr>
          <p:cNvSpPr>
            <a:spLocks noGrp="1"/>
          </p:cNvSpPr>
          <p:nvPr>
            <p:ph idx="1"/>
          </p:nvPr>
        </p:nvSpPr>
        <p:spPr>
          <a:xfrm>
            <a:off x="677334" y="954157"/>
            <a:ext cx="10719536" cy="5526156"/>
          </a:xfrm>
        </p:spPr>
        <p:txBody>
          <a:bodyPr>
            <a:normAutofit lnSpcReduction="10000"/>
          </a:bodyPr>
          <a:lstStyle/>
          <a:p>
            <a:pPr marL="0" indent="0">
              <a:buNone/>
            </a:pPr>
            <a:r>
              <a:rPr lang="fr-FR" b="1" dirty="0"/>
              <a:t>FILIERE SPORTIVE ET HAUT NIVEAU</a:t>
            </a:r>
          </a:p>
          <a:p>
            <a:pPr marL="0" indent="0">
              <a:buNone/>
            </a:pPr>
            <a:r>
              <a:rPr lang="fr-FR" b="1" u="sng" dirty="0"/>
              <a:t>Les EQUIPËS de FRANCE</a:t>
            </a:r>
            <a:r>
              <a:rPr lang="fr-FR" b="1" dirty="0"/>
              <a:t>:</a:t>
            </a:r>
          </a:p>
          <a:p>
            <a:pPr>
              <a:buClrTx/>
              <a:buFont typeface="Arial" panose="020B0604020202020204" pitchFamily="34" charset="0"/>
              <a:buChar char="•"/>
            </a:pPr>
            <a:r>
              <a:rPr lang="fr-FR" b="1" dirty="0"/>
              <a:t>Optimiser leur préparation en intégrant davantage la dimension physique et mentale</a:t>
            </a:r>
          </a:p>
          <a:p>
            <a:pPr>
              <a:buClrTx/>
              <a:buFont typeface="Arial" panose="020B0604020202020204" pitchFamily="34" charset="0"/>
              <a:buChar char="•"/>
            </a:pPr>
            <a:r>
              <a:rPr lang="fr-FR" b="1" dirty="0"/>
              <a:t>Créer des documents à l’attention des joueurs sur ces domaines (travail avec des experts)</a:t>
            </a:r>
          </a:p>
          <a:p>
            <a:pPr marL="0" indent="0">
              <a:buNone/>
            </a:pPr>
            <a:r>
              <a:rPr lang="fr-FR" b="1" u="sng" dirty="0"/>
              <a:t>Le pôle France</a:t>
            </a:r>
          </a:p>
          <a:p>
            <a:pPr>
              <a:buClrTx/>
              <a:buFont typeface="Arial" panose="020B0604020202020204" pitchFamily="34" charset="0"/>
              <a:buChar char="•"/>
            </a:pPr>
            <a:r>
              <a:rPr lang="fr-FR" b="1" dirty="0"/>
              <a:t>Optimiser la préparation des jeunes sur les domaines de la préparation mentale</a:t>
            </a:r>
          </a:p>
          <a:p>
            <a:pPr>
              <a:buClrTx/>
              <a:buFont typeface="Arial" panose="020B0604020202020204" pitchFamily="34" charset="0"/>
              <a:buChar char="•"/>
            </a:pPr>
            <a:r>
              <a:rPr lang="fr-FR" b="1" dirty="0"/>
              <a:t>Améliorer le dispositif de sélection d’entrée (prérequis plus exigeants)</a:t>
            </a:r>
          </a:p>
          <a:p>
            <a:pPr>
              <a:buClrTx/>
              <a:buFont typeface="Arial" panose="020B0604020202020204" pitchFamily="34" charset="0"/>
              <a:buChar char="•"/>
            </a:pPr>
            <a:r>
              <a:rPr lang="fr-FR" b="1" dirty="0"/>
              <a:t>Impliquer les entraîneurs de clubs dans le déroulement de la saison sportive</a:t>
            </a:r>
          </a:p>
          <a:p>
            <a:pPr>
              <a:buClrTx/>
              <a:buFont typeface="Arial" panose="020B0604020202020204" pitchFamily="34" charset="0"/>
              <a:buChar char="•"/>
            </a:pPr>
            <a:r>
              <a:rPr lang="fr-FR" b="1" dirty="0"/>
              <a:t>Travailler sur des tests pour évaluer les compétences physiques, techniques, stratégiques et mentales afin de pouvoir situer les jeunes par rapport au niveau international et définir des recommandations (applicable plus tard aux clubs)</a:t>
            </a:r>
          </a:p>
          <a:p>
            <a:pPr>
              <a:buClrTx/>
              <a:buFont typeface="Arial" panose="020B0604020202020204" pitchFamily="34" charset="0"/>
              <a:buChar char="•"/>
            </a:pPr>
            <a:r>
              <a:rPr lang="fr-FR" b="1" dirty="0"/>
              <a:t>Filière sportive: suivi des écoles de bowling engagées dans la compétition; organisation de sélections départementales et  régionales. Regroupement des meilleurs U14 en stages ligue et national. Tests , profilage</a:t>
            </a:r>
          </a:p>
          <a:p>
            <a:pPr>
              <a:buClrTx/>
              <a:buFont typeface="Arial" panose="020B0604020202020204" pitchFamily="34" charset="0"/>
              <a:buChar char="•"/>
            </a:pPr>
            <a:r>
              <a:rPr lang="fr-FR" b="1" dirty="0"/>
              <a:t>LE PARABOWLING: en gager les discussions avec le CNOSF et la FF Handisport pour création d’un collectif national en vue d’une participation aux JOP</a:t>
            </a:r>
          </a:p>
          <a:p>
            <a:pPr marL="0" indent="0">
              <a:buNone/>
            </a:pPr>
            <a:endParaRPr lang="fr-FR" dirty="0"/>
          </a:p>
        </p:txBody>
      </p:sp>
      <p:sp>
        <p:nvSpPr>
          <p:cNvPr id="4" name="Titre 1">
            <a:extLst>
              <a:ext uri="{FF2B5EF4-FFF2-40B4-BE49-F238E27FC236}">
                <a16:creationId xmlns:a16="http://schemas.microsoft.com/office/drawing/2014/main" id="{A54A648B-D266-4C05-BF3E-0F0BC1BF8C83}"/>
              </a:ext>
            </a:extLst>
          </p:cNvPr>
          <p:cNvSpPr>
            <a:spLocks noGrp="1"/>
          </p:cNvSpPr>
          <p:nvPr>
            <p:ph type="title"/>
          </p:nvPr>
        </p:nvSpPr>
        <p:spPr>
          <a:xfrm>
            <a:off x="677334" y="92765"/>
            <a:ext cx="8596312" cy="622852"/>
          </a:xfrm>
        </p:spPr>
        <p:txBody>
          <a:bodyPr>
            <a:normAutofit fontScale="90000"/>
          </a:bodyPr>
          <a:lstStyle/>
          <a:p>
            <a:pPr algn="ctr"/>
            <a:r>
              <a:rPr lang="fr-FR" dirty="0"/>
              <a:t>PLAN d’ACTION 2021 (suite)</a:t>
            </a:r>
          </a:p>
        </p:txBody>
      </p:sp>
    </p:spTree>
    <p:extLst>
      <p:ext uri="{BB962C8B-B14F-4D97-AF65-F5344CB8AC3E}">
        <p14:creationId xmlns:p14="http://schemas.microsoft.com/office/powerpoint/2010/main" val="1898366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2A466-D3E4-45B5-9366-92E08DAFC373}"/>
              </a:ext>
            </a:extLst>
          </p:cNvPr>
          <p:cNvSpPr>
            <a:spLocks noGrp="1"/>
          </p:cNvSpPr>
          <p:nvPr>
            <p:ph type="title"/>
          </p:nvPr>
        </p:nvSpPr>
        <p:spPr>
          <a:xfrm>
            <a:off x="518308" y="246795"/>
            <a:ext cx="8596668" cy="569843"/>
          </a:xfrm>
        </p:spPr>
        <p:txBody>
          <a:bodyPr>
            <a:normAutofit fontScale="90000"/>
          </a:bodyPr>
          <a:lstStyle/>
          <a:p>
            <a:pPr algn="ctr"/>
            <a:r>
              <a:rPr lang="fr-FR" dirty="0"/>
              <a:t>PLAN d’ACTION 2021 (suite)</a:t>
            </a:r>
          </a:p>
        </p:txBody>
      </p:sp>
      <p:sp>
        <p:nvSpPr>
          <p:cNvPr id="3" name="Espace réservé du contenu 2">
            <a:extLst>
              <a:ext uri="{FF2B5EF4-FFF2-40B4-BE49-F238E27FC236}">
                <a16:creationId xmlns:a16="http://schemas.microsoft.com/office/drawing/2014/main" id="{27B442CB-03EC-4900-AA4B-A8F7CB551635}"/>
              </a:ext>
            </a:extLst>
          </p:cNvPr>
          <p:cNvSpPr>
            <a:spLocks noGrp="1"/>
          </p:cNvSpPr>
          <p:nvPr>
            <p:ph idx="1"/>
          </p:nvPr>
        </p:nvSpPr>
        <p:spPr>
          <a:xfrm>
            <a:off x="650828" y="1166674"/>
            <a:ext cx="9504553" cy="5234125"/>
          </a:xfrm>
        </p:spPr>
        <p:txBody>
          <a:bodyPr>
            <a:normAutofit fontScale="92500" lnSpcReduction="10000"/>
          </a:bodyPr>
          <a:lstStyle/>
          <a:p>
            <a:pPr marL="0" indent="0">
              <a:buNone/>
            </a:pPr>
            <a:r>
              <a:rPr lang="fr-FR" b="1" u="sng" dirty="0"/>
              <a:t>EN DIRECTION DES PUBLICS CIBLES</a:t>
            </a:r>
          </a:p>
          <a:p>
            <a:pPr marL="0" indent="0">
              <a:buClrTx/>
              <a:buNone/>
            </a:pPr>
            <a:r>
              <a:rPr lang="fr-FR" b="1" dirty="0"/>
              <a:t>Femmes:</a:t>
            </a:r>
          </a:p>
          <a:p>
            <a:pPr>
              <a:buClrTx/>
              <a:buFont typeface="Arial" panose="020B0604020202020204" pitchFamily="34" charset="0"/>
              <a:buChar char="•"/>
            </a:pPr>
            <a:r>
              <a:rPr lang="fr-FR" b="1" dirty="0"/>
              <a:t>Recherche de futures dirigeantes et formation (avec Femix'sports)</a:t>
            </a:r>
          </a:p>
          <a:p>
            <a:pPr>
              <a:buClrTx/>
              <a:buFont typeface="Arial" panose="020B0604020202020204" pitchFamily="34" charset="0"/>
              <a:buChar char="•"/>
            </a:pPr>
            <a:r>
              <a:rPr lang="fr-FR" b="1" dirty="0"/>
              <a:t>Organisation de temps de jeu ou de compétitions pour les femmes</a:t>
            </a:r>
          </a:p>
          <a:p>
            <a:pPr>
              <a:buClrTx/>
              <a:buFont typeface="Arial" panose="020B0604020202020204" pitchFamily="34" charset="0"/>
              <a:buChar char="•"/>
            </a:pPr>
            <a:r>
              <a:rPr lang="fr-FR" b="1" dirty="0"/>
              <a:t>Dans les écoles de Bowling: organisation de moments « amène une copine…</a:t>
            </a:r>
          </a:p>
          <a:p>
            <a:pPr marL="0" indent="0">
              <a:buClrTx/>
              <a:buNone/>
            </a:pPr>
            <a:r>
              <a:rPr lang="fr-FR" b="1" u="sng" dirty="0"/>
              <a:t>PARABOWLING</a:t>
            </a:r>
          </a:p>
          <a:p>
            <a:pPr>
              <a:buClrTx/>
              <a:buFont typeface="Arial" panose="020B0604020202020204" pitchFamily="34" charset="0"/>
              <a:buChar char="•"/>
            </a:pPr>
            <a:r>
              <a:rPr lang="fr-FR" b="1" dirty="0"/>
              <a:t>Organisation de temps « portes ouvertes » par les bowling ou de temps de découverte dans les IME , avec Bowling Campus dans chaque ligue voire CD</a:t>
            </a:r>
          </a:p>
          <a:p>
            <a:pPr>
              <a:buClrTx/>
              <a:buFont typeface="Arial" panose="020B0604020202020204" pitchFamily="34" charset="0"/>
              <a:buChar char="•"/>
            </a:pPr>
            <a:r>
              <a:rPr lang="fr-FR" b="1" dirty="0"/>
              <a:t>Organisation de la journée Evasion » avec 1 er de cordée (en Région et à Paris au Stade de France) dans chaque ligue</a:t>
            </a:r>
          </a:p>
          <a:p>
            <a:pPr marL="0" indent="0">
              <a:buClrTx/>
              <a:buNone/>
            </a:pPr>
            <a:r>
              <a:rPr lang="fr-FR" b="1" u="sng" dirty="0"/>
              <a:t>Bowling SANTE</a:t>
            </a:r>
          </a:p>
          <a:p>
            <a:pPr>
              <a:buClrTx/>
              <a:buFont typeface="Arial" panose="020B0604020202020204" pitchFamily="34" charset="0"/>
              <a:buChar char="•"/>
            </a:pPr>
            <a:r>
              <a:rPr lang="fr-FR" b="1" dirty="0"/>
              <a:t>Prise de contact avec les prescripteurs de sort sur ordonnance et les mutuelles  pour étude de faisabilité- EFFORMIP</a:t>
            </a:r>
          </a:p>
          <a:p>
            <a:pPr>
              <a:buClrTx/>
              <a:buFont typeface="Arial" panose="020B0604020202020204" pitchFamily="34" charset="0"/>
              <a:buChar char="•"/>
            </a:pPr>
            <a:r>
              <a:rPr lang="fr-FR" b="1" dirty="0"/>
              <a:t>Organisation de la formation APA pour des animateurs bowling volontaire </a:t>
            </a:r>
          </a:p>
          <a:p>
            <a:pPr>
              <a:buClrTx/>
              <a:buFont typeface="Arial" panose="020B0604020202020204" pitchFamily="34" charset="0"/>
              <a:buChar char="•"/>
            </a:pPr>
            <a:r>
              <a:rPr lang="fr-FR" b="1" dirty="0"/>
              <a:t>Organisation d’une première expérience soit en bowling , soit en centre hospitalier  (dans plusieurs ligues ) </a:t>
            </a:r>
          </a:p>
          <a:p>
            <a:pPr>
              <a:buClrTx/>
              <a:buFont typeface="Arial" panose="020B0604020202020204" pitchFamily="34" charset="0"/>
              <a:buChar char="•"/>
            </a:pPr>
            <a:endParaRPr lang="fr-FR" b="1" dirty="0"/>
          </a:p>
          <a:p>
            <a:pPr>
              <a:buClrTx/>
              <a:buFont typeface="Arial" panose="020B0604020202020204" pitchFamily="34" charset="0"/>
              <a:buChar char="•"/>
            </a:pPr>
            <a:endParaRPr lang="fr-FR" dirty="0"/>
          </a:p>
          <a:p>
            <a:endParaRPr lang="fr-FR" dirty="0"/>
          </a:p>
        </p:txBody>
      </p:sp>
    </p:spTree>
    <p:extLst>
      <p:ext uri="{BB962C8B-B14F-4D97-AF65-F5344CB8AC3E}">
        <p14:creationId xmlns:p14="http://schemas.microsoft.com/office/powerpoint/2010/main" val="141226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BE0E4A-257B-46E0-9C4F-52357D30D6D6}"/>
              </a:ext>
            </a:extLst>
          </p:cNvPr>
          <p:cNvSpPr>
            <a:spLocks noGrp="1"/>
          </p:cNvSpPr>
          <p:nvPr>
            <p:ph type="title"/>
          </p:nvPr>
        </p:nvSpPr>
        <p:spPr>
          <a:xfrm>
            <a:off x="986261" y="40322"/>
            <a:ext cx="8596668" cy="751840"/>
          </a:xfrm>
        </p:spPr>
        <p:txBody>
          <a:bodyPr/>
          <a:lstStyle/>
          <a:p>
            <a:pPr algn="ctr"/>
            <a:r>
              <a:rPr lang="fr-FR" dirty="0"/>
              <a:t>Le contexte fédéral général</a:t>
            </a:r>
          </a:p>
        </p:txBody>
      </p:sp>
      <p:sp>
        <p:nvSpPr>
          <p:cNvPr id="3" name="Espace réservé du contenu 2">
            <a:extLst>
              <a:ext uri="{FF2B5EF4-FFF2-40B4-BE49-F238E27FC236}">
                <a16:creationId xmlns:a16="http://schemas.microsoft.com/office/drawing/2014/main" id="{D5125060-1230-4AF8-953C-B1265C8FB8E6}"/>
              </a:ext>
            </a:extLst>
          </p:cNvPr>
          <p:cNvSpPr>
            <a:spLocks noGrp="1"/>
          </p:cNvSpPr>
          <p:nvPr>
            <p:ph idx="1"/>
          </p:nvPr>
        </p:nvSpPr>
        <p:spPr>
          <a:xfrm>
            <a:off x="185738" y="1088708"/>
            <a:ext cx="12006262" cy="5654992"/>
          </a:xfrm>
        </p:spPr>
        <p:txBody>
          <a:bodyPr>
            <a:normAutofit fontScale="47500" lnSpcReduction="20000"/>
          </a:bodyPr>
          <a:lstStyle/>
          <a:p>
            <a:r>
              <a:rPr lang="fr-FR" sz="2900" b="1" dirty="0"/>
              <a:t>Le COVID 19 , le confinement: arrêt de l’activité pendant 3 mois cet été et difficile reprise selon les villes classées en zone rouge</a:t>
            </a:r>
          </a:p>
          <a:p>
            <a:r>
              <a:rPr lang="fr-FR" sz="2900" b="1" dirty="0"/>
              <a:t>Diminution des licences depuis 5 ans   </a:t>
            </a:r>
          </a:p>
          <a:p>
            <a:r>
              <a:rPr lang="fr-FR" sz="2900" b="1" dirty="0"/>
              <a:t>Légère diminution du nombre de pratiquantes licenciées . Idem pour les </a:t>
            </a:r>
            <a:r>
              <a:rPr lang="fr-FR" sz="2900" b="1" dirty="0" err="1"/>
              <a:t>jeuens</a:t>
            </a:r>
            <a:endParaRPr lang="fr-FR" sz="2900" b="1" dirty="0"/>
          </a:p>
          <a:p>
            <a:r>
              <a:rPr lang="fr-FR" sz="2900" b="1" dirty="0"/>
              <a:t>Peu de représentativité en milieu scolaire</a:t>
            </a:r>
          </a:p>
          <a:p>
            <a:r>
              <a:rPr lang="fr-FR" sz="2900" b="1" dirty="0"/>
              <a:t>Pas de pratique du bowling ou quilles en milieu Santé</a:t>
            </a:r>
          </a:p>
          <a:p>
            <a:r>
              <a:rPr lang="fr-FR" sz="2900" b="1" dirty="0"/>
              <a:t>Pratique du </a:t>
            </a:r>
            <a:r>
              <a:rPr lang="fr-FR" sz="2900" b="1" dirty="0" err="1"/>
              <a:t>Handibowling</a:t>
            </a:r>
            <a:r>
              <a:rPr lang="fr-FR" sz="2900" b="1" dirty="0"/>
              <a:t> dans 40 clubs , lien avec FFHANDI, championnat de France</a:t>
            </a:r>
          </a:p>
          <a:p>
            <a:r>
              <a:rPr lang="fr-FR" sz="2900" b="1" dirty="0"/>
              <a:t>Peu de bénévoles investis dans la conduite d’actions de développement</a:t>
            </a:r>
          </a:p>
          <a:p>
            <a:r>
              <a:rPr lang="fr-FR" sz="2900" b="1" dirty="0"/>
              <a:t>Des comités nationaux par disciplines, relativement indépendants dans leur fonctionnement</a:t>
            </a:r>
          </a:p>
          <a:p>
            <a:r>
              <a:rPr lang="fr-FR" sz="2900" b="1" dirty="0"/>
              <a:t>Les ligues pas assez investies dans le projet fédéral, pas assez de pratique sportive accompagnée</a:t>
            </a:r>
          </a:p>
          <a:p>
            <a:endParaRPr lang="fr-FR" sz="2900" b="1" dirty="0"/>
          </a:p>
          <a:p>
            <a:pPr marL="0" indent="0">
              <a:buNone/>
            </a:pPr>
            <a:endParaRPr lang="fr-FR" sz="2900" b="1" dirty="0"/>
          </a:p>
          <a:p>
            <a:r>
              <a:rPr lang="fr-FR" sz="2900" b="1" dirty="0"/>
              <a:t>Le Haut niveau: vitrine de la Fédération -Bons résultats en compétitions internationales. Des résultats internationaux : 6</a:t>
            </a:r>
            <a:r>
              <a:rPr lang="fr-FR" sz="2900" b="1" baseline="30000" dirty="0"/>
              <a:t>ème</a:t>
            </a:r>
            <a:r>
              <a:rPr lang="fr-FR" sz="2900" b="1" dirty="0"/>
              <a:t> EUROPEEN, 20</a:t>
            </a:r>
            <a:r>
              <a:rPr lang="fr-FR" sz="2900" b="1" baseline="30000" dirty="0"/>
              <a:t>ème</a:t>
            </a:r>
            <a:r>
              <a:rPr lang="fr-FR" sz="2900" b="1" dirty="0"/>
              <a:t> au classement MONDIAL</a:t>
            </a:r>
          </a:p>
          <a:p>
            <a:r>
              <a:rPr lang="fr-FR" sz="2900" b="1" dirty="0"/>
              <a:t>La formation: une filière fédérale de Formation réactualisée ces dernières années , à dynamiser</a:t>
            </a:r>
          </a:p>
          <a:p>
            <a:r>
              <a:rPr lang="fr-FR" sz="2900" b="1" dirty="0"/>
              <a:t>Nombre de clubs importants, répartis sur tous le territoire, mais axés vers le loisir, à inciter à une pratique sportive organisée</a:t>
            </a:r>
          </a:p>
          <a:p>
            <a:r>
              <a:rPr lang="fr-FR" sz="2900" b="1" dirty="0"/>
              <a:t>Des ETR dans chaque ligue </a:t>
            </a:r>
          </a:p>
          <a:p>
            <a:r>
              <a:rPr lang="fr-FR" sz="2900" b="1" dirty="0"/>
              <a:t>Un pole France , Centre d’entraînement national au CREPS de TOULOUSE</a:t>
            </a:r>
          </a:p>
          <a:p>
            <a:r>
              <a:rPr lang="fr-FR" sz="2900" b="1" dirty="0"/>
              <a:t>Un Centre National d’Entraînement en prévision à l’intérieur du CREPS OCCITANIE à TOULOUSE </a:t>
            </a:r>
          </a:p>
          <a:p>
            <a:endParaRPr lang="fr-FR" dirty="0"/>
          </a:p>
          <a:p>
            <a:endParaRPr lang="fr-FR" dirty="0"/>
          </a:p>
        </p:txBody>
      </p:sp>
    </p:spTree>
    <p:extLst>
      <p:ext uri="{BB962C8B-B14F-4D97-AF65-F5344CB8AC3E}">
        <p14:creationId xmlns:p14="http://schemas.microsoft.com/office/powerpoint/2010/main" val="173445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189C1E-E3AE-48A6-8ECD-5378C0033694}"/>
              </a:ext>
            </a:extLst>
          </p:cNvPr>
          <p:cNvSpPr>
            <a:spLocks noGrp="1"/>
          </p:cNvSpPr>
          <p:nvPr>
            <p:ph type="title"/>
          </p:nvPr>
        </p:nvSpPr>
        <p:spPr>
          <a:xfrm>
            <a:off x="677334" y="609600"/>
            <a:ext cx="8596668" cy="776288"/>
          </a:xfrm>
        </p:spPr>
        <p:txBody>
          <a:bodyPr/>
          <a:lstStyle/>
          <a:p>
            <a:r>
              <a:rPr lang="fr-FR" dirty="0"/>
              <a:t>Le projet de développement de la FFBSQ </a:t>
            </a:r>
          </a:p>
        </p:txBody>
      </p:sp>
      <p:sp>
        <p:nvSpPr>
          <p:cNvPr id="3" name="Espace réservé du contenu 2">
            <a:extLst>
              <a:ext uri="{FF2B5EF4-FFF2-40B4-BE49-F238E27FC236}">
                <a16:creationId xmlns:a16="http://schemas.microsoft.com/office/drawing/2014/main" id="{D2348620-D246-47F4-84F2-9074E761443B}"/>
              </a:ext>
            </a:extLst>
          </p:cNvPr>
          <p:cNvSpPr>
            <a:spLocks noGrp="1"/>
          </p:cNvSpPr>
          <p:nvPr>
            <p:ph idx="1"/>
          </p:nvPr>
        </p:nvSpPr>
        <p:spPr>
          <a:xfrm>
            <a:off x="677334" y="2160589"/>
            <a:ext cx="8596668" cy="4354511"/>
          </a:xfrm>
        </p:spPr>
        <p:txBody>
          <a:bodyPr>
            <a:normAutofit lnSpcReduction="10000"/>
          </a:bodyPr>
          <a:lstStyle/>
          <a:p>
            <a:pPr marL="0" indent="0">
              <a:buNone/>
            </a:pPr>
            <a:r>
              <a:rPr lang="fr-FR" dirty="0"/>
              <a:t>Elaboré à partir de l’état des lieux présenté auparavant, le Projet de développement vise à répondre à la problématique actuelle:</a:t>
            </a:r>
          </a:p>
          <a:p>
            <a:r>
              <a:rPr lang="fr-FR" dirty="0"/>
              <a:t>Manque de cohésion, voire d’engagement des bénévoles (des ligues et des comités) </a:t>
            </a:r>
          </a:p>
          <a:p>
            <a:r>
              <a:rPr lang="fr-FR" dirty="0"/>
              <a:t>Une représentativité externe peu développée (activité méconnue, ou mal connue)</a:t>
            </a:r>
          </a:p>
          <a:p>
            <a:r>
              <a:rPr lang="fr-FR" dirty="0"/>
              <a:t>Manque d’investissement des propriétaires de bowling (établissements privés)</a:t>
            </a:r>
          </a:p>
          <a:p>
            <a:r>
              <a:rPr lang="fr-FR" dirty="0"/>
              <a:t>Baisse de licenciés, notamment chez les jeunes et les femmes</a:t>
            </a:r>
          </a:p>
          <a:p>
            <a:r>
              <a:rPr lang="fr-FR" dirty="0"/>
              <a:t>Des écoles de bowling peu dynamiques, pas d’actions en milieu scolaire</a:t>
            </a:r>
          </a:p>
          <a:p>
            <a:r>
              <a:rPr lang="fr-FR" dirty="0"/>
              <a:t>Des encadrants formés par des diplômes fédéraux , mais peu engagés</a:t>
            </a:r>
          </a:p>
          <a:p>
            <a:r>
              <a:rPr lang="fr-FR" dirty="0"/>
              <a:t>Une pré-filière du haut niveau peu organisée donc optimisable</a:t>
            </a:r>
          </a:p>
          <a:p>
            <a:r>
              <a:rPr lang="fr-FR" dirty="0"/>
              <a:t>Des finances propres à développer</a:t>
            </a:r>
          </a:p>
          <a:p>
            <a:endParaRPr lang="fr-FR" dirty="0"/>
          </a:p>
          <a:p>
            <a:endParaRPr lang="fr-FR" dirty="0"/>
          </a:p>
        </p:txBody>
      </p:sp>
    </p:spTree>
    <p:extLst>
      <p:ext uri="{BB962C8B-B14F-4D97-AF65-F5344CB8AC3E}">
        <p14:creationId xmlns:p14="http://schemas.microsoft.com/office/powerpoint/2010/main" val="126537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F992A4-4F69-4AED-A90C-9B684DF4880A}"/>
              </a:ext>
            </a:extLst>
          </p:cNvPr>
          <p:cNvSpPr>
            <a:spLocks noGrp="1"/>
          </p:cNvSpPr>
          <p:nvPr>
            <p:ph type="title"/>
          </p:nvPr>
        </p:nvSpPr>
        <p:spPr>
          <a:xfrm>
            <a:off x="1674861" y="2428620"/>
            <a:ext cx="6906807" cy="1320800"/>
          </a:xfrm>
        </p:spPr>
        <p:txBody>
          <a:bodyPr/>
          <a:lstStyle/>
          <a:p>
            <a:r>
              <a:rPr lang="fr-FR" dirty="0"/>
              <a:t>Les axes d’un nouveau mandat</a:t>
            </a:r>
          </a:p>
        </p:txBody>
      </p:sp>
    </p:spTree>
    <p:extLst>
      <p:ext uri="{BB962C8B-B14F-4D97-AF65-F5344CB8AC3E}">
        <p14:creationId xmlns:p14="http://schemas.microsoft.com/office/powerpoint/2010/main" val="291118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8D9E2B-1788-41C2-9F3B-AFC6134A2F2E}"/>
              </a:ext>
            </a:extLst>
          </p:cNvPr>
          <p:cNvSpPr>
            <a:spLocks noGrp="1"/>
          </p:cNvSpPr>
          <p:nvPr>
            <p:ph type="title"/>
          </p:nvPr>
        </p:nvSpPr>
        <p:spPr>
          <a:xfrm>
            <a:off x="677334" y="609600"/>
            <a:ext cx="8596668" cy="1249680"/>
          </a:xfrm>
        </p:spPr>
        <p:txBody>
          <a:bodyPr>
            <a:normAutofit/>
          </a:bodyPr>
          <a:lstStyle/>
          <a:p>
            <a:pPr algn="ctr"/>
            <a:r>
              <a:rPr lang="fr-FR" dirty="0"/>
              <a:t>Les priorités:</a:t>
            </a:r>
            <a:br>
              <a:rPr lang="fr-FR" dirty="0"/>
            </a:br>
            <a:r>
              <a:rPr lang="fr-FR" dirty="0"/>
              <a:t>Volonté, Expér</a:t>
            </a:r>
            <a:r>
              <a:rPr lang="fr-FR" b="1" dirty="0"/>
              <a:t>i</a:t>
            </a:r>
            <a:r>
              <a:rPr lang="fr-FR" dirty="0"/>
              <a:t>ence, Efficacité</a:t>
            </a:r>
          </a:p>
        </p:txBody>
      </p:sp>
      <p:sp>
        <p:nvSpPr>
          <p:cNvPr id="3" name="Espace réservé du contenu 2">
            <a:extLst>
              <a:ext uri="{FF2B5EF4-FFF2-40B4-BE49-F238E27FC236}">
                <a16:creationId xmlns:a16="http://schemas.microsoft.com/office/drawing/2014/main" id="{677F7B00-4481-46D2-8597-5CA5EE5EA332}"/>
              </a:ext>
            </a:extLst>
          </p:cNvPr>
          <p:cNvSpPr>
            <a:spLocks noGrp="1"/>
          </p:cNvSpPr>
          <p:nvPr>
            <p:ph idx="1"/>
          </p:nvPr>
        </p:nvSpPr>
        <p:spPr/>
        <p:txBody>
          <a:bodyPr>
            <a:normAutofit fontScale="92500" lnSpcReduction="20000"/>
          </a:bodyPr>
          <a:lstStyle/>
          <a:p>
            <a:pPr marL="0" indent="0">
              <a:buNone/>
            </a:pPr>
            <a:r>
              <a:rPr lang="fr-FR" sz="2400" dirty="0"/>
              <a:t>N°1- </a:t>
            </a:r>
            <a:r>
              <a:rPr lang="fr-FR" sz="3200" dirty="0"/>
              <a:t>s’appuyer sur l’existant, consolider nos acquis</a:t>
            </a:r>
          </a:p>
          <a:p>
            <a:pPr marL="0" indent="0">
              <a:buNone/>
            </a:pPr>
            <a:r>
              <a:rPr lang="fr-FR" sz="3200" dirty="0"/>
              <a:t>N°2- Développer une approche dynamique et ambitieuse</a:t>
            </a:r>
          </a:p>
          <a:p>
            <a:pPr marL="0" indent="0">
              <a:buNone/>
            </a:pPr>
            <a:r>
              <a:rPr lang="fr-FR" sz="3200" dirty="0"/>
              <a:t>N°3-Travailler avec tous les acteurs et renforcer la confiance</a:t>
            </a:r>
          </a:p>
          <a:p>
            <a:pPr marL="0" indent="0">
              <a:buNone/>
            </a:pPr>
            <a:r>
              <a:rPr lang="fr-FR" sz="3200" dirty="0"/>
              <a:t>N°4-s’inscrire pleinement dans nos environnements professionnels (les bowlings privés)</a:t>
            </a:r>
          </a:p>
        </p:txBody>
      </p:sp>
    </p:spTree>
    <p:extLst>
      <p:ext uri="{BB962C8B-B14F-4D97-AF65-F5344CB8AC3E}">
        <p14:creationId xmlns:p14="http://schemas.microsoft.com/office/powerpoint/2010/main" val="262879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E6BAD2-5130-4F05-BAD6-083C64A2F517}"/>
              </a:ext>
            </a:extLst>
          </p:cNvPr>
          <p:cNvSpPr>
            <a:spLocks noGrp="1"/>
          </p:cNvSpPr>
          <p:nvPr>
            <p:ph type="title"/>
          </p:nvPr>
        </p:nvSpPr>
        <p:spPr>
          <a:xfrm>
            <a:off x="121919" y="91440"/>
            <a:ext cx="10627043" cy="1320800"/>
          </a:xfrm>
        </p:spPr>
        <p:txBody>
          <a:bodyPr/>
          <a:lstStyle/>
          <a:p>
            <a:pPr algn="ctr"/>
            <a:r>
              <a:rPr lang="fr-FR" dirty="0">
                <a:solidFill>
                  <a:schemeClr val="accent2">
                    <a:lumMod val="75000"/>
                  </a:schemeClr>
                </a:solidFill>
              </a:rPr>
              <a:t>1-S’appuyer sur l’existant, consolider nos acquis</a:t>
            </a:r>
            <a:br>
              <a:rPr lang="fr-FR" dirty="0">
                <a:solidFill>
                  <a:schemeClr val="accent2">
                    <a:lumMod val="75000"/>
                  </a:schemeClr>
                </a:solidFill>
              </a:rPr>
            </a:br>
            <a:r>
              <a:rPr lang="fr-FR" dirty="0">
                <a:solidFill>
                  <a:schemeClr val="accent2">
                    <a:lumMod val="75000"/>
                  </a:schemeClr>
                </a:solidFill>
              </a:rPr>
              <a:t>Objectifs:</a:t>
            </a:r>
          </a:p>
        </p:txBody>
      </p:sp>
      <p:sp>
        <p:nvSpPr>
          <p:cNvPr id="3" name="Espace réservé du contenu 2">
            <a:extLst>
              <a:ext uri="{FF2B5EF4-FFF2-40B4-BE49-F238E27FC236}">
                <a16:creationId xmlns:a16="http://schemas.microsoft.com/office/drawing/2014/main" id="{9DA724B9-E808-4E41-9D90-3AAEFB1F41E8}"/>
              </a:ext>
            </a:extLst>
          </p:cNvPr>
          <p:cNvSpPr>
            <a:spLocks noGrp="1"/>
          </p:cNvSpPr>
          <p:nvPr>
            <p:ph idx="1"/>
          </p:nvPr>
        </p:nvSpPr>
        <p:spPr>
          <a:xfrm>
            <a:off x="662579" y="1331867"/>
            <a:ext cx="11012585" cy="5434693"/>
          </a:xfrm>
        </p:spPr>
        <p:txBody>
          <a:bodyPr>
            <a:normAutofit/>
          </a:bodyPr>
          <a:lstStyle/>
          <a:p>
            <a:r>
              <a:rPr lang="fr-FR" sz="2000" dirty="0"/>
              <a:t>Inverser la courbe des licenciés, notamment chez les jeunes</a:t>
            </a:r>
          </a:p>
          <a:p>
            <a:r>
              <a:rPr lang="fr-FR" sz="2000" dirty="0"/>
              <a:t>Inciter au développement qualitatif des clubs (contenus techniques et sportifs)</a:t>
            </a:r>
          </a:p>
          <a:p>
            <a:r>
              <a:rPr lang="fr-FR" sz="2000" dirty="0"/>
              <a:t>Améliorer le fonctionnement de la structuration fédérale</a:t>
            </a:r>
          </a:p>
          <a:p>
            <a:pPr marL="0" indent="0">
              <a:buNone/>
            </a:pPr>
            <a:r>
              <a:rPr lang="fr-FR" sz="2000" dirty="0"/>
              <a:t>       ( Réduire les distances entre les élus , la DTN, les agents fédéraux et les salariés de la FFBSQ, les ligues , les comités départementaux et les clubs).</a:t>
            </a:r>
          </a:p>
          <a:p>
            <a:r>
              <a:rPr lang="fr-FR" sz="2000" dirty="0"/>
              <a:t> Maintenir la situation financière actuelle saine et développer les ressources propres ou les subventions </a:t>
            </a:r>
          </a:p>
          <a:p>
            <a:r>
              <a:rPr lang="fr-FR" sz="2000" dirty="0"/>
              <a:t> Accentuer le Développement et l’accès à la pratique pour tous</a:t>
            </a:r>
          </a:p>
          <a:p>
            <a:r>
              <a:rPr lang="fr-FR" sz="2000" dirty="0"/>
              <a:t>Prise en compte de la densité démographique pour déterminer le soutien</a:t>
            </a:r>
          </a:p>
          <a:p>
            <a:r>
              <a:rPr lang="fr-FR" sz="2000" dirty="0"/>
              <a:t>Conserver notre statut de sport de Haut Niveau et notre rang dans les compétitions internationales</a:t>
            </a:r>
          </a:p>
          <a:p>
            <a:r>
              <a:rPr lang="fr-FR" sz="2000" dirty="0"/>
              <a:t>Renforcer la lisibilité de nos disciplines associées (Quilles… ) (Plus de développement , plus de  communication)</a:t>
            </a:r>
          </a:p>
        </p:txBody>
      </p:sp>
    </p:spTree>
    <p:extLst>
      <p:ext uri="{BB962C8B-B14F-4D97-AF65-F5344CB8AC3E}">
        <p14:creationId xmlns:p14="http://schemas.microsoft.com/office/powerpoint/2010/main" val="89948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A48B64-BA32-46AA-877D-9968E380448A}"/>
              </a:ext>
            </a:extLst>
          </p:cNvPr>
          <p:cNvSpPr>
            <a:spLocks noGrp="1"/>
          </p:cNvSpPr>
          <p:nvPr>
            <p:ph type="title"/>
          </p:nvPr>
        </p:nvSpPr>
        <p:spPr>
          <a:xfrm>
            <a:off x="190501" y="375920"/>
            <a:ext cx="11229974" cy="1320800"/>
          </a:xfrm>
        </p:spPr>
        <p:txBody>
          <a:bodyPr/>
          <a:lstStyle/>
          <a:p>
            <a:pPr algn="ctr"/>
            <a:r>
              <a:rPr lang="fr-FR" dirty="0">
                <a:solidFill>
                  <a:schemeClr val="accent2">
                    <a:lumMod val="75000"/>
                  </a:schemeClr>
                </a:solidFill>
              </a:rPr>
              <a:t>2-Développer une approche ambitieuse et dynamique</a:t>
            </a:r>
            <a:br>
              <a:rPr lang="fr-FR" dirty="0">
                <a:solidFill>
                  <a:schemeClr val="accent2">
                    <a:lumMod val="75000"/>
                  </a:schemeClr>
                </a:solidFill>
              </a:rPr>
            </a:br>
            <a:r>
              <a:rPr lang="fr-FR" dirty="0">
                <a:solidFill>
                  <a:schemeClr val="accent2">
                    <a:lumMod val="75000"/>
                  </a:schemeClr>
                </a:solidFill>
              </a:rPr>
              <a:t>Objectifs:</a:t>
            </a:r>
          </a:p>
        </p:txBody>
      </p:sp>
      <p:sp>
        <p:nvSpPr>
          <p:cNvPr id="3" name="Espace réservé du contenu 2">
            <a:extLst>
              <a:ext uri="{FF2B5EF4-FFF2-40B4-BE49-F238E27FC236}">
                <a16:creationId xmlns:a16="http://schemas.microsoft.com/office/drawing/2014/main" id="{84F794B3-90E8-4E58-B503-8E9D87A95BF2}"/>
              </a:ext>
            </a:extLst>
          </p:cNvPr>
          <p:cNvSpPr>
            <a:spLocks noGrp="1"/>
          </p:cNvSpPr>
          <p:nvPr>
            <p:ph idx="1"/>
          </p:nvPr>
        </p:nvSpPr>
        <p:spPr>
          <a:xfrm>
            <a:off x="677334" y="1497497"/>
            <a:ext cx="11077344" cy="5197944"/>
          </a:xfrm>
        </p:spPr>
        <p:txBody>
          <a:bodyPr>
            <a:normAutofit fontScale="92500" lnSpcReduction="10000"/>
          </a:bodyPr>
          <a:lstStyle/>
          <a:p>
            <a:r>
              <a:rPr lang="fr-FR" sz="2400" dirty="0"/>
              <a:t> Partager les objectifs en interne et en externe (Ministère , DRJSCS ou DRAJES, Conseils régionaux , collectivités)</a:t>
            </a:r>
          </a:p>
          <a:p>
            <a:r>
              <a:rPr lang="fr-FR" sz="2400" dirty="0"/>
              <a:t>Générer de nouveaux acteurs et les impliquer dans la vie fédérale </a:t>
            </a:r>
            <a:r>
              <a:rPr lang="fr-FR" sz="2400" b="1" dirty="0"/>
              <a:t>régionale</a:t>
            </a:r>
            <a:r>
              <a:rPr lang="fr-FR" sz="2400" dirty="0"/>
              <a:t> (nouveaux réseaux de responsables de bowling scolaire, Bowling Santé, Jeunes volontaires en service civique, étudiants stagiaires en management du sport…)</a:t>
            </a:r>
          </a:p>
          <a:p>
            <a:r>
              <a:rPr lang="fr-FR" sz="2400" dirty="0"/>
              <a:t>Professionnaliser les ETR  (Coordonnateurs salariés, emplois aidés sur secteurs spécifiques)</a:t>
            </a:r>
          </a:p>
          <a:p>
            <a:r>
              <a:rPr lang="fr-FR" sz="2400" dirty="0"/>
              <a:t>Restructurer les commissions existantes (Jeunes, scolaire , Santé, Développement, Féminine)pour un fonctionnement plus rationnel, des objectifs raisonnables et atteignables sur 4 ans)</a:t>
            </a:r>
          </a:p>
          <a:p>
            <a:r>
              <a:rPr lang="fr-FR" sz="2400" dirty="0"/>
              <a:t>Mettre en place des séminaires avec des thématiques transversales (la méthodologie de projet, la lutte contre les violences dans le sport, le management à distance, Com et  réseaux sociaux…) pour acculturer les différents acteurs fédéraux et des formations à distance</a:t>
            </a:r>
          </a:p>
        </p:txBody>
      </p:sp>
    </p:spTree>
    <p:extLst>
      <p:ext uri="{BB962C8B-B14F-4D97-AF65-F5344CB8AC3E}">
        <p14:creationId xmlns:p14="http://schemas.microsoft.com/office/powerpoint/2010/main" val="1670337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1B153C-1A29-4B66-B511-355C70757CAA}"/>
              </a:ext>
            </a:extLst>
          </p:cNvPr>
          <p:cNvSpPr>
            <a:spLocks noGrp="1"/>
          </p:cNvSpPr>
          <p:nvPr>
            <p:ph type="title"/>
          </p:nvPr>
        </p:nvSpPr>
        <p:spPr>
          <a:xfrm>
            <a:off x="61913" y="121920"/>
            <a:ext cx="11859151" cy="1320800"/>
          </a:xfrm>
        </p:spPr>
        <p:txBody>
          <a:bodyPr>
            <a:normAutofit/>
          </a:bodyPr>
          <a:lstStyle/>
          <a:p>
            <a:pPr algn="ctr"/>
            <a:r>
              <a:rPr lang="fr-FR" sz="3200" dirty="0">
                <a:solidFill>
                  <a:schemeClr val="accent2">
                    <a:lumMod val="75000"/>
                  </a:schemeClr>
                </a:solidFill>
              </a:rPr>
              <a:t>3-Travailler avec tous les acteurs et renforcer la confiance</a:t>
            </a:r>
            <a:br>
              <a:rPr lang="fr-FR" sz="3200" dirty="0">
                <a:solidFill>
                  <a:schemeClr val="accent2">
                    <a:lumMod val="75000"/>
                  </a:schemeClr>
                </a:solidFill>
              </a:rPr>
            </a:br>
            <a:r>
              <a:rPr lang="fr-FR" sz="3200" dirty="0">
                <a:solidFill>
                  <a:schemeClr val="accent2">
                    <a:lumMod val="75000"/>
                  </a:schemeClr>
                </a:solidFill>
              </a:rPr>
              <a:t>Objectifs:</a:t>
            </a:r>
          </a:p>
        </p:txBody>
      </p:sp>
      <p:sp>
        <p:nvSpPr>
          <p:cNvPr id="3" name="Espace réservé du contenu 2">
            <a:extLst>
              <a:ext uri="{FF2B5EF4-FFF2-40B4-BE49-F238E27FC236}">
                <a16:creationId xmlns:a16="http://schemas.microsoft.com/office/drawing/2014/main" id="{3218EEE5-C81A-453F-99C6-27BAA3384FAC}"/>
              </a:ext>
            </a:extLst>
          </p:cNvPr>
          <p:cNvSpPr>
            <a:spLocks noGrp="1"/>
          </p:cNvSpPr>
          <p:nvPr>
            <p:ph idx="1"/>
          </p:nvPr>
        </p:nvSpPr>
        <p:spPr>
          <a:xfrm>
            <a:off x="423334" y="1442720"/>
            <a:ext cx="11497730" cy="5415280"/>
          </a:xfrm>
        </p:spPr>
        <p:txBody>
          <a:bodyPr>
            <a:normAutofit fontScale="92500" lnSpcReduction="10000"/>
          </a:bodyPr>
          <a:lstStyle/>
          <a:p>
            <a:r>
              <a:rPr lang="fr-FR" sz="2000" b="1" dirty="0"/>
              <a:t>Impliquer l’ensemble des acteurs internes et externes</a:t>
            </a:r>
          </a:p>
          <a:p>
            <a:pPr marL="0" indent="0">
              <a:buNone/>
            </a:pPr>
            <a:r>
              <a:rPr lang="fr-FR" sz="2000" dirty="0"/>
              <a:t>*Proposer des stages encadrés par d’anciens champions pour motiver les jeunes</a:t>
            </a:r>
          </a:p>
          <a:p>
            <a:pPr marL="0" indent="0">
              <a:buNone/>
            </a:pPr>
            <a:r>
              <a:rPr lang="fr-FR" sz="2000" dirty="0"/>
              <a:t>*Renforcer les liens entre le comité directeur et la Direction technique  nationale, les ligues, les CD et les clubs</a:t>
            </a:r>
          </a:p>
          <a:p>
            <a:pPr marL="0" indent="0">
              <a:buNone/>
            </a:pPr>
            <a:r>
              <a:rPr lang="fr-FR" sz="2000" dirty="0"/>
              <a:t>*Optimiser et souder les différentes commissions</a:t>
            </a:r>
          </a:p>
          <a:p>
            <a:pPr marL="0" indent="0">
              <a:buNone/>
            </a:pPr>
            <a:r>
              <a:rPr lang="fr-FR" sz="2000" dirty="0"/>
              <a:t>*Prévoir des réunions dans chaque ligue (Comité directeur ou autre) (si possible ou en </a:t>
            </a:r>
            <a:r>
              <a:rPr lang="fr-FR" sz="2000" dirty="0" err="1"/>
              <a:t>visio</a:t>
            </a:r>
            <a:r>
              <a:rPr lang="fr-FR" sz="2000" dirty="0"/>
              <a:t>)</a:t>
            </a:r>
          </a:p>
          <a:p>
            <a:r>
              <a:rPr lang="fr-FR" sz="2000" b="1" dirty="0"/>
              <a:t>Renforcer la communication des dispositifs les plus actifs</a:t>
            </a:r>
          </a:p>
          <a:p>
            <a:pPr marL="0" indent="0">
              <a:buNone/>
            </a:pPr>
            <a:r>
              <a:rPr lang="fr-FR" sz="2000" dirty="0"/>
              <a:t>*Créer sur le site internet des pages spéciales (résultats Haut Niveau, actions de club exceptionnelle ou innovantes…)</a:t>
            </a:r>
          </a:p>
          <a:p>
            <a:pPr marL="0" indent="0">
              <a:buNone/>
            </a:pPr>
            <a:r>
              <a:rPr lang="fr-FR" sz="2000" dirty="0"/>
              <a:t>*Mettre en avant les actions engagées par les commissions ou les ligues dans les territoires</a:t>
            </a:r>
          </a:p>
          <a:p>
            <a:r>
              <a:rPr lang="fr-FR" sz="2000" b="1" dirty="0"/>
              <a:t>Développer des partenariats privés et publics</a:t>
            </a:r>
          </a:p>
          <a:p>
            <a:pPr marL="0" indent="0">
              <a:buNone/>
            </a:pPr>
            <a:r>
              <a:rPr lang="fr-FR" sz="2000" dirty="0"/>
              <a:t>*Rechercher de nouveaux partenaires s’identifiant à nos valeurs</a:t>
            </a:r>
          </a:p>
          <a:p>
            <a:r>
              <a:rPr lang="fr-FR" sz="2000" b="1" dirty="0"/>
              <a:t>Mobiliser les engagements</a:t>
            </a:r>
          </a:p>
          <a:p>
            <a:pPr marL="0" indent="0">
              <a:buNone/>
            </a:pPr>
            <a:r>
              <a:rPr lang="fr-FR" sz="2000" dirty="0"/>
              <a:t>*Travailler en lien , dans les départements , avec l’USEP, l’UGSEL, l’UNSS signer des conventions , signes d’engagement </a:t>
            </a:r>
          </a:p>
          <a:p>
            <a:pPr marL="0" indent="0">
              <a:buNone/>
            </a:pPr>
            <a:endParaRPr lang="fr-FR" dirty="0"/>
          </a:p>
          <a:p>
            <a:endParaRPr lang="fr-FR" dirty="0"/>
          </a:p>
          <a:p>
            <a:pPr>
              <a:buFont typeface="Arial" panose="020B0604020202020204" pitchFamily="34" charset="0"/>
              <a:buChar char="•"/>
            </a:pPr>
            <a:endParaRPr lang="fr-FR" dirty="0"/>
          </a:p>
          <a:p>
            <a:pPr>
              <a:buFont typeface="Arial" panose="020B0604020202020204" pitchFamily="34" charset="0"/>
              <a:buChar char="•"/>
            </a:pPr>
            <a:endParaRPr lang="fr-FR" dirty="0"/>
          </a:p>
        </p:txBody>
      </p:sp>
    </p:spTree>
    <p:extLst>
      <p:ext uri="{BB962C8B-B14F-4D97-AF65-F5344CB8AC3E}">
        <p14:creationId xmlns:p14="http://schemas.microsoft.com/office/powerpoint/2010/main" val="168300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4C01FB-73FD-4343-B7FD-F1B45631DD62}"/>
              </a:ext>
            </a:extLst>
          </p:cNvPr>
          <p:cNvSpPr>
            <a:spLocks noGrp="1"/>
          </p:cNvSpPr>
          <p:nvPr>
            <p:ph type="title"/>
          </p:nvPr>
        </p:nvSpPr>
        <p:spPr>
          <a:xfrm>
            <a:off x="76200" y="71120"/>
            <a:ext cx="11615738" cy="1320800"/>
          </a:xfrm>
        </p:spPr>
        <p:txBody>
          <a:bodyPr>
            <a:normAutofit fontScale="90000"/>
          </a:bodyPr>
          <a:lstStyle/>
          <a:p>
            <a:pPr algn="ctr"/>
            <a:r>
              <a:rPr lang="fr-FR" sz="3200" dirty="0">
                <a:solidFill>
                  <a:schemeClr val="accent2">
                    <a:lumMod val="75000"/>
                  </a:schemeClr>
                </a:solidFill>
              </a:rPr>
              <a:t>4- S’inscrire pleinement dans nos environnements= développer </a:t>
            </a:r>
            <a:r>
              <a:rPr lang="fr-FR" sz="3200" dirty="0">
                <a:solidFill>
                  <a:schemeClr val="bg1"/>
                </a:solidFill>
              </a:rPr>
              <a:t>le </a:t>
            </a:r>
            <a:r>
              <a:rPr lang="fr-FR" sz="3200" dirty="0">
                <a:solidFill>
                  <a:schemeClr val="accent2">
                    <a:lumMod val="75000"/>
                  </a:schemeClr>
                </a:solidFill>
              </a:rPr>
              <a:t>partenariat avec les bowlings</a:t>
            </a:r>
            <a:br>
              <a:rPr lang="fr-FR" sz="3200" dirty="0">
                <a:solidFill>
                  <a:schemeClr val="accent2">
                    <a:lumMod val="75000"/>
                  </a:schemeClr>
                </a:solidFill>
              </a:rPr>
            </a:br>
            <a:r>
              <a:rPr lang="fr-FR" sz="3200" dirty="0">
                <a:solidFill>
                  <a:schemeClr val="accent2">
                    <a:lumMod val="75000"/>
                  </a:schemeClr>
                </a:solidFill>
              </a:rPr>
              <a:t>Objectifs:</a:t>
            </a:r>
          </a:p>
        </p:txBody>
      </p:sp>
      <p:sp>
        <p:nvSpPr>
          <p:cNvPr id="3" name="Espace réservé du contenu 2">
            <a:extLst>
              <a:ext uri="{FF2B5EF4-FFF2-40B4-BE49-F238E27FC236}">
                <a16:creationId xmlns:a16="http://schemas.microsoft.com/office/drawing/2014/main" id="{77F988F9-3BEA-4DCE-9B82-8D06BEEACDFD}"/>
              </a:ext>
            </a:extLst>
          </p:cNvPr>
          <p:cNvSpPr>
            <a:spLocks noGrp="1"/>
          </p:cNvSpPr>
          <p:nvPr>
            <p:ph idx="1"/>
          </p:nvPr>
        </p:nvSpPr>
        <p:spPr>
          <a:xfrm>
            <a:off x="396664" y="1391920"/>
            <a:ext cx="11615738" cy="5568950"/>
          </a:xfrm>
        </p:spPr>
        <p:txBody>
          <a:bodyPr>
            <a:normAutofit fontScale="85000" lnSpcReduction="10000"/>
          </a:bodyPr>
          <a:lstStyle/>
          <a:p>
            <a:r>
              <a:rPr lang="fr-FR" sz="1900" b="1" dirty="0"/>
              <a:t>IMPACT EDUCATIF:</a:t>
            </a:r>
          </a:p>
          <a:p>
            <a:pPr>
              <a:buFont typeface="Arial" panose="020B0604020202020204" pitchFamily="34" charset="0"/>
              <a:buChar char="•"/>
            </a:pPr>
            <a:r>
              <a:rPr lang="fr-FR" sz="1900" dirty="0"/>
              <a:t>Promouvoir les valeurs du BOWLING SQ (Convivialité, Socialisation, Education , Jeu , Compétition)</a:t>
            </a:r>
          </a:p>
          <a:p>
            <a:pPr>
              <a:buFont typeface="Arial" panose="020B0604020202020204" pitchFamily="34" charset="0"/>
              <a:buChar char="•"/>
            </a:pPr>
            <a:r>
              <a:rPr lang="fr-FR" sz="1900" dirty="0"/>
              <a:t>Contribuer au développement personnel des pratiquants licenciés (des séances structurées, adaptées)</a:t>
            </a:r>
          </a:p>
          <a:p>
            <a:pPr>
              <a:buFont typeface="Arial" panose="020B0604020202020204" pitchFamily="34" charset="0"/>
              <a:buChar char="•"/>
            </a:pPr>
            <a:r>
              <a:rPr lang="fr-FR" sz="1900" dirty="0"/>
              <a:t>Favoriser de nouvelles compétitions Jeunes (échanges internationaux)</a:t>
            </a:r>
          </a:p>
          <a:p>
            <a:r>
              <a:rPr lang="fr-FR" sz="1900" b="1" dirty="0"/>
              <a:t>IMPACT SOCIAL:</a:t>
            </a:r>
          </a:p>
          <a:p>
            <a:pPr marL="0" indent="0">
              <a:buNone/>
            </a:pPr>
            <a:r>
              <a:rPr lang="fr-FR" sz="1900" dirty="0"/>
              <a:t>   *Proposer l’accès du Bowling SQ au plus grand nombre  (Journées Découvertes, démonstrations…)</a:t>
            </a:r>
          </a:p>
          <a:p>
            <a:pPr marL="0" indent="0">
              <a:buNone/>
            </a:pPr>
            <a:r>
              <a:rPr lang="fr-FR" sz="1900" dirty="0"/>
              <a:t>   * Favoriser la reconnaissance de nos athlètes</a:t>
            </a:r>
          </a:p>
          <a:p>
            <a:pPr marL="0" indent="0">
              <a:buNone/>
            </a:pPr>
            <a:r>
              <a:rPr lang="fr-FR" sz="1900" dirty="0"/>
              <a:t>   * Développer la fidélisation (offres adaptées)</a:t>
            </a:r>
          </a:p>
          <a:p>
            <a:pPr marL="0" indent="0">
              <a:buNone/>
            </a:pPr>
            <a:r>
              <a:rPr lang="fr-FR" sz="1900" dirty="0"/>
              <a:t>   * Poursuivre l’accompagnement du sportif et de sa santé (lien avec médecins locaux) (partager les expériences) </a:t>
            </a:r>
          </a:p>
          <a:p>
            <a:r>
              <a:rPr lang="fr-FR" sz="1900" dirty="0"/>
              <a:t>  Mise en œuvre d’une spécialisation sur les différents types de handicap (HANDIBOWLING en partenariat avec FFH et FFSA) dans certains diplômes fédéraux (CQH)</a:t>
            </a:r>
          </a:p>
          <a:p>
            <a:r>
              <a:rPr lang="fr-FR" sz="1900" b="1" dirty="0"/>
              <a:t>IMPACT ECONOMIQUE:</a:t>
            </a:r>
          </a:p>
          <a:p>
            <a:pPr marL="0" indent="0">
              <a:buNone/>
            </a:pPr>
            <a:r>
              <a:rPr lang="fr-FR" sz="1900" dirty="0"/>
              <a:t>*Contribuer à la valorisation des clubs, label charte de qualité</a:t>
            </a:r>
          </a:p>
          <a:p>
            <a:pPr marL="0" indent="0">
              <a:buNone/>
            </a:pPr>
            <a:r>
              <a:rPr lang="fr-FR" sz="1900" dirty="0"/>
              <a:t>*Labelliser des organisateurs pour obtenir certaines compétitions</a:t>
            </a:r>
          </a:p>
          <a:p>
            <a:pPr marL="0" indent="0">
              <a:buNone/>
            </a:pPr>
            <a:r>
              <a:rPr lang="fr-FR" sz="1900" dirty="0"/>
              <a:t>*Créer l’identification d’entraîneurs spécialisés</a:t>
            </a:r>
          </a:p>
          <a:p>
            <a:pPr marL="0" indent="0">
              <a:buNone/>
            </a:pPr>
            <a:r>
              <a:rPr lang="fr-FR" sz="1900" dirty="0"/>
              <a:t>*Favoriser les partenariats pour générer des impacts économiques, impliquer les propriétaires de bowling</a:t>
            </a:r>
          </a:p>
          <a:p>
            <a:endParaRPr lang="fr-FR" sz="1600" dirty="0"/>
          </a:p>
          <a:p>
            <a:pPr marL="0" indent="0">
              <a:buNone/>
            </a:pPr>
            <a:endParaRPr lang="fr-FR" sz="1600" dirty="0"/>
          </a:p>
        </p:txBody>
      </p:sp>
    </p:spTree>
    <p:extLst>
      <p:ext uri="{BB962C8B-B14F-4D97-AF65-F5344CB8AC3E}">
        <p14:creationId xmlns:p14="http://schemas.microsoft.com/office/powerpoint/2010/main" val="2302131353"/>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3155</Words>
  <Application>Microsoft Office PowerPoint</Application>
  <PresentationFormat>Grand écran</PresentationFormat>
  <Paragraphs>256</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Trebuchet MS</vt:lpstr>
      <vt:lpstr>Wingdings</vt:lpstr>
      <vt:lpstr>Wingdings 3</vt:lpstr>
      <vt:lpstr>Facette</vt:lpstr>
      <vt:lpstr>PROJET FEDERAL et PLAN d’ACTION 2021/2024 Fédération Française de BOWLING SQ</vt:lpstr>
      <vt:lpstr>Le contexte fédéral général</vt:lpstr>
      <vt:lpstr>Le projet de développement de la FFBSQ </vt:lpstr>
      <vt:lpstr>Les axes d’un nouveau mandat</vt:lpstr>
      <vt:lpstr>Les priorités: Volonté, Expérience, Efficacité</vt:lpstr>
      <vt:lpstr>1-S’appuyer sur l’existant, consolider nos acquis Objectifs:</vt:lpstr>
      <vt:lpstr>2-Développer une approche ambitieuse et dynamique Objectifs:</vt:lpstr>
      <vt:lpstr>3-Travailler avec tous les acteurs et renforcer la confiance Objectifs:</vt:lpstr>
      <vt:lpstr>4- S’inscrire pleinement dans nos environnements= développer le partenariat avec les bowlings Objectifs:</vt:lpstr>
      <vt:lpstr>Les priorités  </vt:lpstr>
      <vt:lpstr>AXE 1:La structuration des ligues </vt:lpstr>
      <vt:lpstr>Axe 2 :Le sport de Haut niveau Rappel des Objectifs:  1-Maintien du rang international 2-Développement de la filière sportive au niveau régional et national 3-Création du Centre National d’entraînement 4-Participation aux JOP avec une équipe nationale   </vt:lpstr>
      <vt:lpstr>Axe 3:Le développement du Bowling chez les JEUNES et en milieu scolaire </vt:lpstr>
      <vt:lpstr>Axe 4: Le développement du Bowling pour les publics cibles (Femmes , situation de Handicap, Sport Santé)  Objectifs: Réduction des inégalités d’accès à la pratique </vt:lpstr>
      <vt:lpstr>Les moyens humains au service du projet</vt:lpstr>
      <vt:lpstr>PLAN d’ACTION 2021/2024</vt:lpstr>
      <vt:lpstr>PLAN d’ACTION 2021</vt:lpstr>
      <vt:lpstr>PLAN d’ACTION 2021 (suite)</vt:lpstr>
      <vt:lpstr>PLAN d’ACTION 2021 (suite)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Candidature au poste de DTN pour la Fédération Française de BOWLING SQ</dc:title>
  <dc:creator>Pascale SONCOURT</dc:creator>
  <cp:lastModifiedBy>dtn ffbsq</cp:lastModifiedBy>
  <cp:revision>67</cp:revision>
  <dcterms:created xsi:type="dcterms:W3CDTF">2020-05-25T15:23:29Z</dcterms:created>
  <dcterms:modified xsi:type="dcterms:W3CDTF">2021-03-30T05:11:16Z</dcterms:modified>
</cp:coreProperties>
</file>