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3" r:id="rId2"/>
    <p:sldId id="285" r:id="rId3"/>
    <p:sldId id="291" r:id="rId4"/>
    <p:sldId id="284" r:id="rId5"/>
    <p:sldId id="292" r:id="rId6"/>
    <p:sldId id="293" r:id="rId7"/>
    <p:sldId id="295" r:id="rId8"/>
    <p:sldId id="296" r:id="rId9"/>
    <p:sldId id="27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F"/>
    <a:srgbClr val="005493"/>
    <a:srgbClr val="006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8"/>
    <p:restoredTop sz="94620"/>
  </p:normalViewPr>
  <p:slideViewPr>
    <p:cSldViewPr snapToGrid="0" snapToObjects="1">
      <p:cViewPr>
        <p:scale>
          <a:sx n="80" d="100"/>
          <a:sy n="80" d="100"/>
        </p:scale>
        <p:origin x="6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F6A29-B283-460C-AE3E-13FECC597894}" type="doc">
      <dgm:prSet loTypeId="urn:microsoft.com/office/officeart/2005/8/layout/cycle7" loCatId="cycle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70B4B969-2FCC-4C57-AE26-765C135119DA}">
      <dgm:prSet phldrT="[Texte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fr-FR" b="1" u="sng" dirty="0"/>
            <a:t>Le SECTEUR SPORTIF Haut Niveau « JEUNES »</a:t>
          </a:r>
          <a:endParaRPr lang="fr-FR" dirty="0"/>
        </a:p>
      </dgm:t>
    </dgm:pt>
    <dgm:pt modelId="{15C52A21-FCDE-4807-9752-87B137DE2B70}" type="parTrans" cxnId="{7EEAABC7-B2D5-47BF-9198-63DBB751FD7C}">
      <dgm:prSet/>
      <dgm:spPr/>
      <dgm:t>
        <a:bodyPr/>
        <a:lstStyle/>
        <a:p>
          <a:endParaRPr lang="fr-FR"/>
        </a:p>
      </dgm:t>
    </dgm:pt>
    <dgm:pt modelId="{88024223-380B-4BD7-858B-A409A34C159B}" type="sibTrans" cxnId="{7EEAABC7-B2D5-47BF-9198-63DBB751FD7C}">
      <dgm:prSet/>
      <dgm:spPr/>
      <dgm:t>
        <a:bodyPr/>
        <a:lstStyle/>
        <a:p>
          <a:endParaRPr lang="fr-FR"/>
        </a:p>
      </dgm:t>
    </dgm:pt>
    <dgm:pt modelId="{DF0CAEE7-F504-4C30-82BF-ABD23181361B}">
      <dgm:prSet/>
      <dgm:spPr/>
      <dgm:t>
        <a:bodyPr/>
        <a:lstStyle/>
        <a:p>
          <a:r>
            <a:rPr lang="fr-FR" b="1" u="sng" dirty="0"/>
            <a:t>Le secteur DEVELOPPEMENT</a:t>
          </a:r>
        </a:p>
      </dgm:t>
    </dgm:pt>
    <dgm:pt modelId="{B7B50337-6D3D-41B1-82D5-F5835753A114}" type="parTrans" cxnId="{555F84C7-4551-43D8-B4ED-3441ADFCA25F}">
      <dgm:prSet/>
      <dgm:spPr/>
      <dgm:t>
        <a:bodyPr/>
        <a:lstStyle/>
        <a:p>
          <a:endParaRPr lang="fr-FR"/>
        </a:p>
      </dgm:t>
    </dgm:pt>
    <dgm:pt modelId="{B6E4A745-3157-4F99-B8FF-ADC232584020}" type="sibTrans" cxnId="{555F84C7-4551-43D8-B4ED-3441ADFCA25F}">
      <dgm:prSet/>
      <dgm:spPr/>
      <dgm:t>
        <a:bodyPr/>
        <a:lstStyle/>
        <a:p>
          <a:endParaRPr lang="fr-FR"/>
        </a:p>
      </dgm:t>
    </dgm:pt>
    <dgm:pt modelId="{8159C752-AE7F-4C22-A3F1-D54D900A262E}">
      <dgm:prSet/>
      <dgm:spPr/>
      <dgm:t>
        <a:bodyPr/>
        <a:lstStyle/>
        <a:p>
          <a:r>
            <a:rPr lang="fr-FR" b="1" u="sng" dirty="0"/>
            <a:t>Le Secteur FORMATION</a:t>
          </a:r>
        </a:p>
      </dgm:t>
    </dgm:pt>
    <dgm:pt modelId="{90D75A17-C95E-48F5-AEFC-46B90A49BC03}" type="parTrans" cxnId="{9DF92EA3-6C65-4E55-938C-26E387B7513A}">
      <dgm:prSet/>
      <dgm:spPr/>
      <dgm:t>
        <a:bodyPr/>
        <a:lstStyle/>
        <a:p>
          <a:endParaRPr lang="fr-FR"/>
        </a:p>
      </dgm:t>
    </dgm:pt>
    <dgm:pt modelId="{06AD0A7D-C71F-49FB-A197-B8457D34CF09}" type="sibTrans" cxnId="{9DF92EA3-6C65-4E55-938C-26E387B7513A}">
      <dgm:prSet/>
      <dgm:spPr/>
      <dgm:t>
        <a:bodyPr/>
        <a:lstStyle/>
        <a:p>
          <a:endParaRPr lang="fr-FR"/>
        </a:p>
      </dgm:t>
    </dgm:pt>
    <dgm:pt modelId="{3F3964EB-07F1-4EF3-A305-7FABE43F0BC7}" type="pres">
      <dgm:prSet presAssocID="{5EFF6A29-B283-460C-AE3E-13FECC597894}" presName="Name0" presStyleCnt="0">
        <dgm:presLayoutVars>
          <dgm:dir/>
          <dgm:resizeHandles val="exact"/>
        </dgm:presLayoutVars>
      </dgm:prSet>
      <dgm:spPr/>
    </dgm:pt>
    <dgm:pt modelId="{B80DDB1C-9C18-449A-9F0B-CF8BC891DAB7}" type="pres">
      <dgm:prSet presAssocID="{70B4B969-2FCC-4C57-AE26-765C135119DA}" presName="node" presStyleLbl="node1" presStyleIdx="0" presStyleCnt="3" custScaleX="126370">
        <dgm:presLayoutVars>
          <dgm:bulletEnabled val="1"/>
        </dgm:presLayoutVars>
      </dgm:prSet>
      <dgm:spPr/>
    </dgm:pt>
    <dgm:pt modelId="{A62BA2BF-2DE5-44B0-9C2E-A803807C277F}" type="pres">
      <dgm:prSet presAssocID="{88024223-380B-4BD7-858B-A409A34C159B}" presName="sibTrans" presStyleLbl="sibTrans2D1" presStyleIdx="0" presStyleCnt="3" custLinFactNeighborX="11349" custLinFactNeighborY="8976"/>
      <dgm:spPr/>
    </dgm:pt>
    <dgm:pt modelId="{9904FF9C-7ECC-491E-8732-D92993137014}" type="pres">
      <dgm:prSet presAssocID="{88024223-380B-4BD7-858B-A409A34C159B}" presName="connectorText" presStyleLbl="sibTrans2D1" presStyleIdx="0" presStyleCnt="3"/>
      <dgm:spPr/>
    </dgm:pt>
    <dgm:pt modelId="{475F0C11-7F26-47BB-ADD8-B90A93382206}" type="pres">
      <dgm:prSet presAssocID="{DF0CAEE7-F504-4C30-82BF-ABD23181361B}" presName="node" presStyleLbl="node1" presStyleIdx="1" presStyleCnt="3" custScaleX="112165" custRadScaleRad="97410" custRadScaleInc="-13658">
        <dgm:presLayoutVars>
          <dgm:bulletEnabled val="1"/>
        </dgm:presLayoutVars>
      </dgm:prSet>
      <dgm:spPr/>
    </dgm:pt>
    <dgm:pt modelId="{B58B03C5-733D-47CB-99C8-5EDB74224E71}" type="pres">
      <dgm:prSet presAssocID="{B6E4A745-3157-4F99-B8FF-ADC232584020}" presName="sibTrans" presStyleLbl="sibTrans2D1" presStyleIdx="1" presStyleCnt="3"/>
      <dgm:spPr/>
    </dgm:pt>
    <dgm:pt modelId="{9FB25299-834A-4510-ACE3-F7E0B75E92C5}" type="pres">
      <dgm:prSet presAssocID="{B6E4A745-3157-4F99-B8FF-ADC232584020}" presName="connectorText" presStyleLbl="sibTrans2D1" presStyleIdx="1" presStyleCnt="3"/>
      <dgm:spPr/>
    </dgm:pt>
    <dgm:pt modelId="{DAF5C952-C1A7-4F92-8A70-AC93F24EF90F}" type="pres">
      <dgm:prSet presAssocID="{8159C752-AE7F-4C22-A3F1-D54D900A262E}" presName="node" presStyleLbl="node1" presStyleIdx="2" presStyleCnt="3" custRadScaleRad="118273" custRadScaleInc="21609">
        <dgm:presLayoutVars>
          <dgm:bulletEnabled val="1"/>
        </dgm:presLayoutVars>
      </dgm:prSet>
      <dgm:spPr/>
    </dgm:pt>
    <dgm:pt modelId="{726FA2D7-3FBD-4AAB-9FAE-29F41E87BF46}" type="pres">
      <dgm:prSet presAssocID="{06AD0A7D-C71F-49FB-A197-B8457D34CF09}" presName="sibTrans" presStyleLbl="sibTrans2D1" presStyleIdx="2" presStyleCnt="3" custLinFactNeighborX="-29570" custLinFactNeighborY="-20905"/>
      <dgm:spPr/>
    </dgm:pt>
    <dgm:pt modelId="{2C2B2802-1756-4C30-8705-4C82F9887E43}" type="pres">
      <dgm:prSet presAssocID="{06AD0A7D-C71F-49FB-A197-B8457D34CF09}" presName="connectorText" presStyleLbl="sibTrans2D1" presStyleIdx="2" presStyleCnt="3"/>
      <dgm:spPr/>
    </dgm:pt>
  </dgm:ptLst>
  <dgm:cxnLst>
    <dgm:cxn modelId="{80FA052D-1CD9-4813-9CE4-D1BB742178E1}" type="presOf" srcId="{88024223-380B-4BD7-858B-A409A34C159B}" destId="{A62BA2BF-2DE5-44B0-9C2E-A803807C277F}" srcOrd="0" destOrd="0" presId="urn:microsoft.com/office/officeart/2005/8/layout/cycle7"/>
    <dgm:cxn modelId="{9C0E1E34-42E3-4C86-8EBD-47C6408F879F}" type="presOf" srcId="{DF0CAEE7-F504-4C30-82BF-ABD23181361B}" destId="{475F0C11-7F26-47BB-ADD8-B90A93382206}" srcOrd="0" destOrd="0" presId="urn:microsoft.com/office/officeart/2005/8/layout/cycle7"/>
    <dgm:cxn modelId="{0AD4113B-1B38-49C7-A931-D13667717404}" type="presOf" srcId="{06AD0A7D-C71F-49FB-A197-B8457D34CF09}" destId="{2C2B2802-1756-4C30-8705-4C82F9887E43}" srcOrd="1" destOrd="0" presId="urn:microsoft.com/office/officeart/2005/8/layout/cycle7"/>
    <dgm:cxn modelId="{D6336160-EB6F-43C4-B4CA-19D0FCF7DFEE}" type="presOf" srcId="{88024223-380B-4BD7-858B-A409A34C159B}" destId="{9904FF9C-7ECC-491E-8732-D92993137014}" srcOrd="1" destOrd="0" presId="urn:microsoft.com/office/officeart/2005/8/layout/cycle7"/>
    <dgm:cxn modelId="{1E136B42-3BD8-4940-8559-4504910ED63E}" type="presOf" srcId="{8159C752-AE7F-4C22-A3F1-D54D900A262E}" destId="{DAF5C952-C1A7-4F92-8A70-AC93F24EF90F}" srcOrd="0" destOrd="0" presId="urn:microsoft.com/office/officeart/2005/8/layout/cycle7"/>
    <dgm:cxn modelId="{0FFDED64-D45C-43CC-A19A-76F280206E9B}" type="presOf" srcId="{B6E4A745-3157-4F99-B8FF-ADC232584020}" destId="{B58B03C5-733D-47CB-99C8-5EDB74224E71}" srcOrd="0" destOrd="0" presId="urn:microsoft.com/office/officeart/2005/8/layout/cycle7"/>
    <dgm:cxn modelId="{0A44676A-A124-4B1B-BAD4-D32AF5336E2F}" type="presOf" srcId="{70B4B969-2FCC-4C57-AE26-765C135119DA}" destId="{B80DDB1C-9C18-449A-9F0B-CF8BC891DAB7}" srcOrd="0" destOrd="0" presId="urn:microsoft.com/office/officeart/2005/8/layout/cycle7"/>
    <dgm:cxn modelId="{51F47D76-00E8-4012-82DD-FE7CAC7E0727}" type="presOf" srcId="{B6E4A745-3157-4F99-B8FF-ADC232584020}" destId="{9FB25299-834A-4510-ACE3-F7E0B75E92C5}" srcOrd="1" destOrd="0" presId="urn:microsoft.com/office/officeart/2005/8/layout/cycle7"/>
    <dgm:cxn modelId="{7B93DF92-AC52-43CD-BACB-EA91D1D65B3D}" type="presOf" srcId="{5EFF6A29-B283-460C-AE3E-13FECC597894}" destId="{3F3964EB-07F1-4EF3-A305-7FABE43F0BC7}" srcOrd="0" destOrd="0" presId="urn:microsoft.com/office/officeart/2005/8/layout/cycle7"/>
    <dgm:cxn modelId="{9DF92EA3-6C65-4E55-938C-26E387B7513A}" srcId="{5EFF6A29-B283-460C-AE3E-13FECC597894}" destId="{8159C752-AE7F-4C22-A3F1-D54D900A262E}" srcOrd="2" destOrd="0" parTransId="{90D75A17-C95E-48F5-AEFC-46B90A49BC03}" sibTransId="{06AD0A7D-C71F-49FB-A197-B8457D34CF09}"/>
    <dgm:cxn modelId="{555F84C7-4551-43D8-B4ED-3441ADFCA25F}" srcId="{5EFF6A29-B283-460C-AE3E-13FECC597894}" destId="{DF0CAEE7-F504-4C30-82BF-ABD23181361B}" srcOrd="1" destOrd="0" parTransId="{B7B50337-6D3D-41B1-82D5-F5835753A114}" sibTransId="{B6E4A745-3157-4F99-B8FF-ADC232584020}"/>
    <dgm:cxn modelId="{7EEAABC7-B2D5-47BF-9198-63DBB751FD7C}" srcId="{5EFF6A29-B283-460C-AE3E-13FECC597894}" destId="{70B4B969-2FCC-4C57-AE26-765C135119DA}" srcOrd="0" destOrd="0" parTransId="{15C52A21-FCDE-4807-9752-87B137DE2B70}" sibTransId="{88024223-380B-4BD7-858B-A409A34C159B}"/>
    <dgm:cxn modelId="{F49A86F9-B789-4B26-804A-4D7A6771AA55}" type="presOf" srcId="{06AD0A7D-C71F-49FB-A197-B8457D34CF09}" destId="{726FA2D7-3FBD-4AAB-9FAE-29F41E87BF46}" srcOrd="0" destOrd="0" presId="urn:microsoft.com/office/officeart/2005/8/layout/cycle7"/>
    <dgm:cxn modelId="{D107FE98-71CA-4DF6-8884-F7A72A7D5849}" type="presParOf" srcId="{3F3964EB-07F1-4EF3-A305-7FABE43F0BC7}" destId="{B80DDB1C-9C18-449A-9F0B-CF8BC891DAB7}" srcOrd="0" destOrd="0" presId="urn:microsoft.com/office/officeart/2005/8/layout/cycle7"/>
    <dgm:cxn modelId="{51AA966C-7FEA-432F-A342-E3885D282CF5}" type="presParOf" srcId="{3F3964EB-07F1-4EF3-A305-7FABE43F0BC7}" destId="{A62BA2BF-2DE5-44B0-9C2E-A803807C277F}" srcOrd="1" destOrd="0" presId="urn:microsoft.com/office/officeart/2005/8/layout/cycle7"/>
    <dgm:cxn modelId="{27E30232-A8AD-4B6E-A50B-C71F2F39409E}" type="presParOf" srcId="{A62BA2BF-2DE5-44B0-9C2E-A803807C277F}" destId="{9904FF9C-7ECC-491E-8732-D92993137014}" srcOrd="0" destOrd="0" presId="urn:microsoft.com/office/officeart/2005/8/layout/cycle7"/>
    <dgm:cxn modelId="{2FA59E16-633C-4D09-BC75-A633DF729151}" type="presParOf" srcId="{3F3964EB-07F1-4EF3-A305-7FABE43F0BC7}" destId="{475F0C11-7F26-47BB-ADD8-B90A93382206}" srcOrd="2" destOrd="0" presId="urn:microsoft.com/office/officeart/2005/8/layout/cycle7"/>
    <dgm:cxn modelId="{96661E7F-32E6-4D07-BF00-ED329EE3A64D}" type="presParOf" srcId="{3F3964EB-07F1-4EF3-A305-7FABE43F0BC7}" destId="{B58B03C5-733D-47CB-99C8-5EDB74224E71}" srcOrd="3" destOrd="0" presId="urn:microsoft.com/office/officeart/2005/8/layout/cycle7"/>
    <dgm:cxn modelId="{61764011-40BA-42E2-8D44-65EACB7A1142}" type="presParOf" srcId="{B58B03C5-733D-47CB-99C8-5EDB74224E71}" destId="{9FB25299-834A-4510-ACE3-F7E0B75E92C5}" srcOrd="0" destOrd="0" presId="urn:microsoft.com/office/officeart/2005/8/layout/cycle7"/>
    <dgm:cxn modelId="{F73FA3AA-D1E1-4E8A-BD1C-1CC01F5A0CAB}" type="presParOf" srcId="{3F3964EB-07F1-4EF3-A305-7FABE43F0BC7}" destId="{DAF5C952-C1A7-4F92-8A70-AC93F24EF90F}" srcOrd="4" destOrd="0" presId="urn:microsoft.com/office/officeart/2005/8/layout/cycle7"/>
    <dgm:cxn modelId="{52EE85A5-2BD2-4E05-A1AC-AE7D77AF65FA}" type="presParOf" srcId="{3F3964EB-07F1-4EF3-A305-7FABE43F0BC7}" destId="{726FA2D7-3FBD-4AAB-9FAE-29F41E87BF46}" srcOrd="5" destOrd="0" presId="urn:microsoft.com/office/officeart/2005/8/layout/cycle7"/>
    <dgm:cxn modelId="{F230F431-EE6D-4F26-A0BA-343CE5F9EC21}" type="presParOf" srcId="{726FA2D7-3FBD-4AAB-9FAE-29F41E87BF46}" destId="{2C2B2802-1756-4C30-8705-4C82F9887E4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DDB1C-9C18-449A-9F0B-CF8BC891DAB7}">
      <dsp:nvSpPr>
        <dsp:cNvPr id="0" name=""/>
        <dsp:cNvSpPr/>
      </dsp:nvSpPr>
      <dsp:spPr>
        <a:xfrm>
          <a:off x="2358198" y="1585"/>
          <a:ext cx="3254935" cy="1287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2400" b="1" u="sng" kern="1200" dirty="0"/>
            <a:t>Le SECTEUR SPORTIF Haut Niveau « JEUNES »</a:t>
          </a:r>
          <a:endParaRPr lang="fr-FR" sz="2400" kern="1200" dirty="0"/>
        </a:p>
      </dsp:txBody>
      <dsp:txXfrm>
        <a:off x="2395918" y="39305"/>
        <a:ext cx="3179495" cy="1212419"/>
      </dsp:txXfrm>
    </dsp:sp>
    <dsp:sp modelId="{A62BA2BF-2DE5-44B0-9C2E-A803807C277F}">
      <dsp:nvSpPr>
        <dsp:cNvPr id="0" name=""/>
        <dsp:cNvSpPr/>
      </dsp:nvSpPr>
      <dsp:spPr>
        <a:xfrm rot="3384689">
          <a:off x="4420167" y="2133077"/>
          <a:ext cx="1749520" cy="45075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4555392" y="2223227"/>
        <a:ext cx="1479070" cy="270450"/>
      </dsp:txXfrm>
    </dsp:sp>
    <dsp:sp modelId="{475F0C11-7F26-47BB-ADD8-B90A93382206}">
      <dsp:nvSpPr>
        <dsp:cNvPr id="0" name=""/>
        <dsp:cNvSpPr/>
      </dsp:nvSpPr>
      <dsp:spPr>
        <a:xfrm>
          <a:off x="4762554" y="3346540"/>
          <a:ext cx="2889054" cy="1287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u="sng" kern="1200" dirty="0"/>
            <a:t>Le secteur DEVELOPPEMENT</a:t>
          </a:r>
        </a:p>
      </dsp:txBody>
      <dsp:txXfrm>
        <a:off x="4800274" y="3384260"/>
        <a:ext cx="2813614" cy="1212419"/>
      </dsp:txXfrm>
    </dsp:sp>
    <dsp:sp modelId="{B58B03C5-733D-47CB-99C8-5EDB74224E71}">
      <dsp:nvSpPr>
        <dsp:cNvPr id="0" name=""/>
        <dsp:cNvSpPr/>
      </dsp:nvSpPr>
      <dsp:spPr>
        <a:xfrm rot="10826351">
          <a:off x="2794376" y="3745641"/>
          <a:ext cx="1749520" cy="45075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 rot="10800000">
        <a:off x="2929601" y="3835791"/>
        <a:ext cx="1479070" cy="270450"/>
      </dsp:txXfrm>
    </dsp:sp>
    <dsp:sp modelId="{DAF5C952-C1A7-4F92-8A70-AC93F24EF90F}">
      <dsp:nvSpPr>
        <dsp:cNvPr id="0" name=""/>
        <dsp:cNvSpPr/>
      </dsp:nvSpPr>
      <dsp:spPr>
        <a:xfrm>
          <a:off x="0" y="3308833"/>
          <a:ext cx="2575718" cy="1287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u="sng" kern="1200" dirty="0"/>
            <a:t>Le Secteur FORMATION</a:t>
          </a:r>
        </a:p>
      </dsp:txBody>
      <dsp:txXfrm>
        <a:off x="37720" y="3346553"/>
        <a:ext cx="2500278" cy="1212419"/>
      </dsp:txXfrm>
    </dsp:sp>
    <dsp:sp modelId="{726FA2D7-3FBD-4AAB-9FAE-29F41E87BF46}">
      <dsp:nvSpPr>
        <dsp:cNvPr id="0" name=""/>
        <dsp:cNvSpPr/>
      </dsp:nvSpPr>
      <dsp:spPr>
        <a:xfrm rot="18552300">
          <a:off x="1244669" y="1979534"/>
          <a:ext cx="1749520" cy="45075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1379894" y="2069684"/>
        <a:ext cx="1479070" cy="27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18EBB-C412-4843-9D55-32860390D7C9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72634-B451-874A-97F9-6A6D04ABA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95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9899F-1EE6-5440-BD4D-4098B970C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9F16DF-C710-7248-9269-CEAC0C6F1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A38564-EE6B-2642-A264-559BA132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68FAAE-EEDF-0246-85AD-FB625F711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8D257-D10D-E34A-946B-ACBDBE63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99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4C7E0-04E0-004D-A3C0-F9600AA08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7A76B5-E08F-CB4A-9F1F-575440277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14D56F-70F1-B743-B811-C696CF9D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F3D769-4474-534D-AB7C-8A4E4652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85A74C-25D3-AA49-A4C7-0CC5793C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7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DF37A25-216F-3849-99C3-4025F2A38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5A0A7F-5F24-BF4F-AFA9-343444E7E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8AE88C-9A70-F24C-A937-D8DE4C1F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43F0F1-0603-3842-B228-5D12BF68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4FAEDA-54B4-2B4F-AEF5-513416DD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96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0D5BB4-3393-9C45-97BA-A3C16D906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C24DE-3D49-8841-8842-FD8F51985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433DC9-9CBA-354C-86D4-6AD40F89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56467E-F359-D04C-B53B-DC41243F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A46983-7C9A-6E4E-BD93-50B7249B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68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6C9A1-84F6-C547-BDCA-5F35F2CA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DE5EE8-9F15-1749-9107-0799C34EB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A9664C-E596-5F43-B17F-29614EC8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1C48E8-A6CA-B147-B163-4630E8AB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D0F44C-DA94-E447-AAF8-5ACB7883F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81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E68159-3BC6-6644-B2FD-9779FE37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F02B9B-4986-7E4E-AF57-EBFF9A62D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950854-2C55-3C40-91BB-7D6685DF5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3C1323-16EF-424A-A97F-E1F150B6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1E96B5-0FC6-E74B-B645-BAA424B1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9FA5D5-48E0-2646-A955-E242B7DD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55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2FF28-07AD-3643-9EEC-9DA7AE6A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87C10A-0F59-F043-A48D-7C3295662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4F8DAB-CB93-BA4E-A2DC-A7073746C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C74136-308E-5C40-92F1-8A1CA58BA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EEA567-128C-4D4E-B523-F578AF921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578BB0-35CC-5F41-8A91-8B076892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F88586-FD65-6349-8626-87951D26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466311-2AA1-4649-A56B-96FE41A9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08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5A15D-A25F-7743-9D0F-1B4D5BCB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9C4619-28CA-5442-BF58-A07BED517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56F95F-0FE2-1F4E-809A-4AD1486F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BE136D-3C8A-AF42-B7E4-805FA9236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52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2F5A65-7700-7F44-BEAF-A2C9B6916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9B4D2C-9D94-6F41-8EE8-79EA6614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CD52AF-1FDF-C244-BAC7-8C249DF2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7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3E8FB-6C57-594D-A1E3-9E830F8E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E15B81-BD5F-2F4B-874C-237A34149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727DD0-1EAF-1644-91DE-C3C23BB7F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1C1A13-9939-3046-AEE2-E9DDE7E6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62EA84-5402-8C46-98B1-92DCFBD3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5F1CC2-5427-324B-BC34-E0AD18F5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23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09046-61B1-5B46-AEA8-E029F794D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B9981B-7A1C-2C40-BF51-502D90F21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A44543-74A3-2842-921A-0BCB2AA17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16E2D6-3B75-EC48-87B4-CCA737DC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AFB49E-E4DD-364E-B246-27A36875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33F2E2-4B59-C148-A584-A32959E8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06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EE6310-94EC-9344-98B5-003CE145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053E1F-5D85-F142-AF8F-E1205AC8E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6CA569-A234-9A45-8807-159787797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164F-EFA7-3644-A080-C2A21D1CF2E2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F2B8BF-692B-5F48-ADF1-AA9258F7C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36B2FF-1F9E-0D41-ADFF-83F6CB2AF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1208-BA50-814E-8585-9FC926F85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25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32379110-DF41-7043-8144-F248FDED0F38}"/>
              </a:ext>
            </a:extLst>
          </p:cNvPr>
          <p:cNvGrpSpPr/>
          <p:nvPr/>
        </p:nvGrpSpPr>
        <p:grpSpPr>
          <a:xfrm>
            <a:off x="0" y="-121364"/>
            <a:ext cx="12482229" cy="7371249"/>
            <a:chOff x="0" y="-121364"/>
            <a:chExt cx="12482229" cy="737124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B1C995-8867-264B-8436-62C2AB4AE8FE}"/>
                </a:ext>
              </a:extLst>
            </p:cNvPr>
            <p:cNvSpPr/>
            <p:nvPr/>
          </p:nvSpPr>
          <p:spPr>
            <a:xfrm>
              <a:off x="0" y="-121364"/>
              <a:ext cx="11839074" cy="6858000"/>
            </a:xfrm>
            <a:prstGeom prst="rect">
              <a:avLst/>
            </a:prstGeom>
            <a:solidFill>
              <a:srgbClr val="004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EF869B-1404-3F42-9673-BB1164C76C74}"/>
                </a:ext>
              </a:extLst>
            </p:cNvPr>
            <p:cNvSpPr/>
            <p:nvPr/>
          </p:nvSpPr>
          <p:spPr>
            <a:xfrm>
              <a:off x="12007516" y="0"/>
              <a:ext cx="184484" cy="6858000"/>
            </a:xfrm>
            <a:prstGeom prst="rect">
              <a:avLst/>
            </a:prstGeom>
            <a:solidFill>
              <a:srgbClr val="F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245D90F8-5AA5-144C-8F50-FB48C6145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565557" y="1333213"/>
              <a:ext cx="5916672" cy="5916672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5C2969FC-51AE-4247-8E5D-A04C94C3F2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58403" y="-121364"/>
              <a:ext cx="3010042" cy="1501008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341ADC9-9F96-CD49-B890-8E86C4B5A098}"/>
                </a:ext>
              </a:extLst>
            </p:cNvPr>
            <p:cNvSpPr/>
            <p:nvPr/>
          </p:nvSpPr>
          <p:spPr>
            <a:xfrm rot="5400000" flipH="1">
              <a:off x="5896677" y="-836313"/>
              <a:ext cx="45719" cy="54426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7F17689F-F1DE-4601-A9BE-877F0321F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" y="1953597"/>
            <a:ext cx="10793112" cy="454137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i="1" dirty="0">
                <a:solidFill>
                  <a:schemeClr val="bg1"/>
                </a:solidFill>
              </a:rPr>
              <a:t>LE COORDONATEUR</a:t>
            </a:r>
            <a:br>
              <a:rPr lang="fr-FR" b="1" i="1" dirty="0">
                <a:solidFill>
                  <a:schemeClr val="bg1"/>
                </a:solidFill>
              </a:rPr>
            </a:br>
            <a:r>
              <a:rPr lang="fr-FR" b="1" i="1" dirty="0">
                <a:solidFill>
                  <a:schemeClr val="bg1"/>
                </a:solidFill>
              </a:rPr>
              <a:t> d’Equipe Technique Régionale</a:t>
            </a:r>
            <a:br>
              <a:rPr lang="fr-FR" b="1" i="1" dirty="0">
                <a:solidFill>
                  <a:schemeClr val="bg1"/>
                </a:solidFill>
              </a:rPr>
            </a:br>
            <a:br>
              <a:rPr lang="fr-FR" b="1" i="1" dirty="0">
                <a:solidFill>
                  <a:schemeClr val="bg1"/>
                </a:solidFill>
              </a:rPr>
            </a:br>
            <a:r>
              <a:rPr lang="fr-FR" sz="3600" b="1" i="1" dirty="0">
                <a:solidFill>
                  <a:schemeClr val="bg1"/>
                </a:solidFill>
              </a:rPr>
              <a:t>Le technicien  qui met en œuvre le projet sportif et le projet de développement de la ligue, avec l’équipe technique régionale ETR , pour toutes les disciplines</a:t>
            </a:r>
            <a:br>
              <a:rPr lang="fr-FR" sz="3600" i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942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B5C4E1E0-CF26-EE44-8763-D827A7FEC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232" y="6157701"/>
            <a:ext cx="1400595" cy="70029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5131E9-63C3-7B4F-A4FB-A96795210AD7}"/>
              </a:ext>
            </a:extLst>
          </p:cNvPr>
          <p:cNvSpPr/>
          <p:nvPr/>
        </p:nvSpPr>
        <p:spPr>
          <a:xfrm>
            <a:off x="11693172" y="2154"/>
            <a:ext cx="205171" cy="6858001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0F03B0-9DA4-FC4D-9652-315AE0AC49AC}"/>
              </a:ext>
            </a:extLst>
          </p:cNvPr>
          <p:cNvSpPr/>
          <p:nvPr/>
        </p:nvSpPr>
        <p:spPr>
          <a:xfrm>
            <a:off x="12005713" y="0"/>
            <a:ext cx="184484" cy="6858000"/>
          </a:xfrm>
          <a:prstGeom prst="rect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80A0CE-AE4E-EF4B-BCBC-160F13A554E4}"/>
              </a:ext>
            </a:extLst>
          </p:cNvPr>
          <p:cNvSpPr/>
          <p:nvPr/>
        </p:nvSpPr>
        <p:spPr>
          <a:xfrm>
            <a:off x="11150892" y="632318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2</a:t>
            </a:r>
            <a:endParaRPr lang="fr-FR" dirty="0"/>
          </a:p>
        </p:txBody>
      </p:sp>
      <p:pic>
        <p:nvPicPr>
          <p:cNvPr id="81" name="Image 80">
            <a:extLst>
              <a:ext uri="{FF2B5EF4-FFF2-40B4-BE49-F238E27FC236}">
                <a16:creationId xmlns:a16="http://schemas.microsoft.com/office/drawing/2014/main" id="{B4BE8B4F-1F55-4544-8EE9-7CB6E06D4C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010" r="16662" b="7322"/>
          <a:stretch/>
        </p:blipFill>
        <p:spPr>
          <a:xfrm>
            <a:off x="3358194" y="1133087"/>
            <a:ext cx="4944234" cy="4805825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80880BBE-1244-48AA-9404-20055DA4EB46}"/>
              </a:ext>
            </a:extLst>
          </p:cNvPr>
          <p:cNvSpPr/>
          <p:nvPr/>
        </p:nvSpPr>
        <p:spPr>
          <a:xfrm>
            <a:off x="8273689" y="3237388"/>
            <a:ext cx="1254628" cy="2751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1614712-ADEB-4641-BF88-EEFA1C44FE0F}"/>
              </a:ext>
            </a:extLst>
          </p:cNvPr>
          <p:cNvSpPr/>
          <p:nvPr/>
        </p:nvSpPr>
        <p:spPr>
          <a:xfrm>
            <a:off x="8196464" y="4071115"/>
            <a:ext cx="1254628" cy="27512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504FBE6-5126-44A7-B7C4-FA57EB6E4571}"/>
              </a:ext>
            </a:extLst>
          </p:cNvPr>
          <p:cNvSpPr/>
          <p:nvPr/>
        </p:nvSpPr>
        <p:spPr>
          <a:xfrm>
            <a:off x="2361930" y="3132260"/>
            <a:ext cx="1254628" cy="2751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AE27BE6-927D-4C53-B1F5-2F8A6881D8B4}"/>
              </a:ext>
            </a:extLst>
          </p:cNvPr>
          <p:cNvSpPr/>
          <p:nvPr/>
        </p:nvSpPr>
        <p:spPr>
          <a:xfrm>
            <a:off x="7100052" y="1355681"/>
            <a:ext cx="1254628" cy="275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989F762-01CE-4BA2-B92D-10B503BEAE9A}"/>
              </a:ext>
            </a:extLst>
          </p:cNvPr>
          <p:cNvSpPr/>
          <p:nvPr/>
        </p:nvSpPr>
        <p:spPr>
          <a:xfrm>
            <a:off x="8048271" y="5449784"/>
            <a:ext cx="1254628" cy="2751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ACB81FB-7248-4658-B38D-52E36DBE90D4}"/>
              </a:ext>
            </a:extLst>
          </p:cNvPr>
          <p:cNvSpPr/>
          <p:nvPr/>
        </p:nvSpPr>
        <p:spPr>
          <a:xfrm>
            <a:off x="4242753" y="5947489"/>
            <a:ext cx="1254628" cy="2751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E278A30-14BD-4289-B430-5E9093DDB7A6}"/>
              </a:ext>
            </a:extLst>
          </p:cNvPr>
          <p:cNvSpPr/>
          <p:nvPr/>
        </p:nvSpPr>
        <p:spPr>
          <a:xfrm>
            <a:off x="3858201" y="1234075"/>
            <a:ext cx="1254628" cy="2751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80C7603-9F86-49A2-B275-EFEE25FD80B5}"/>
              </a:ext>
            </a:extLst>
          </p:cNvPr>
          <p:cNvSpPr/>
          <p:nvPr/>
        </p:nvSpPr>
        <p:spPr>
          <a:xfrm>
            <a:off x="2357723" y="1924502"/>
            <a:ext cx="1254628" cy="27512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E9C1147-9C61-4136-BF8A-5DC12EA4A638}"/>
              </a:ext>
            </a:extLst>
          </p:cNvPr>
          <p:cNvSpPr/>
          <p:nvPr/>
        </p:nvSpPr>
        <p:spPr>
          <a:xfrm>
            <a:off x="3146431" y="4504916"/>
            <a:ext cx="1254628" cy="2751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661819F-6B3C-4031-A160-0013E41D5D72}"/>
              </a:ext>
            </a:extLst>
          </p:cNvPr>
          <p:cNvSpPr/>
          <p:nvPr/>
        </p:nvSpPr>
        <p:spPr>
          <a:xfrm>
            <a:off x="3236335" y="3621179"/>
            <a:ext cx="1254628" cy="2751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D00FAB5-DB65-412F-9507-32971B92F8F4}"/>
              </a:ext>
            </a:extLst>
          </p:cNvPr>
          <p:cNvSpPr/>
          <p:nvPr/>
        </p:nvSpPr>
        <p:spPr>
          <a:xfrm>
            <a:off x="5320058" y="506603"/>
            <a:ext cx="1254628" cy="2751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F2C3CC5-E6FF-464A-B47C-10DADA060CE7}"/>
              </a:ext>
            </a:extLst>
          </p:cNvPr>
          <p:cNvSpPr/>
          <p:nvPr/>
        </p:nvSpPr>
        <p:spPr>
          <a:xfrm>
            <a:off x="8406932" y="2326972"/>
            <a:ext cx="1254628" cy="27512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6" name="Connecteur droit avec flèche 95">
            <a:extLst>
              <a:ext uri="{FF2B5EF4-FFF2-40B4-BE49-F238E27FC236}">
                <a16:creationId xmlns:a16="http://schemas.microsoft.com/office/drawing/2014/main" id="{FD56D92C-24FC-46C4-9AF2-4B700B976B2B}"/>
              </a:ext>
            </a:extLst>
          </p:cNvPr>
          <p:cNvCxnSpPr>
            <a:cxnSpLocks/>
          </p:cNvCxnSpPr>
          <p:nvPr/>
        </p:nvCxnSpPr>
        <p:spPr>
          <a:xfrm>
            <a:off x="3585509" y="2206577"/>
            <a:ext cx="601174" cy="425641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>
            <a:extLst>
              <a:ext uri="{FF2B5EF4-FFF2-40B4-BE49-F238E27FC236}">
                <a16:creationId xmlns:a16="http://schemas.microsoft.com/office/drawing/2014/main" id="{10051598-23B3-4B62-A244-5F7DEC51221B}"/>
              </a:ext>
            </a:extLst>
          </p:cNvPr>
          <p:cNvCxnSpPr>
            <a:cxnSpLocks/>
          </p:cNvCxnSpPr>
          <p:nvPr/>
        </p:nvCxnSpPr>
        <p:spPr>
          <a:xfrm flipV="1">
            <a:off x="3634300" y="3103085"/>
            <a:ext cx="1399087" cy="18962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>
            <a:extLst>
              <a:ext uri="{FF2B5EF4-FFF2-40B4-BE49-F238E27FC236}">
                <a16:creationId xmlns:a16="http://schemas.microsoft.com/office/drawing/2014/main" id="{E1ABBC25-25F1-4611-9421-A539EB5C48CF}"/>
              </a:ext>
            </a:extLst>
          </p:cNvPr>
          <p:cNvCxnSpPr>
            <a:cxnSpLocks/>
          </p:cNvCxnSpPr>
          <p:nvPr/>
        </p:nvCxnSpPr>
        <p:spPr>
          <a:xfrm>
            <a:off x="5081036" y="1517781"/>
            <a:ext cx="416345" cy="790207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>
            <a:extLst>
              <a:ext uri="{FF2B5EF4-FFF2-40B4-BE49-F238E27FC236}">
                <a16:creationId xmlns:a16="http://schemas.microsoft.com/office/drawing/2014/main" id="{C93870B0-DCB3-4305-9AD5-B14C4A89409D}"/>
              </a:ext>
            </a:extLst>
          </p:cNvPr>
          <p:cNvCxnSpPr>
            <a:cxnSpLocks/>
            <a:stCxn id="92" idx="2"/>
          </p:cNvCxnSpPr>
          <p:nvPr/>
        </p:nvCxnSpPr>
        <p:spPr>
          <a:xfrm>
            <a:off x="5947372" y="781732"/>
            <a:ext cx="312164" cy="949414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54821223-E373-4ECE-9E19-A14AF3A68C5C}"/>
              </a:ext>
            </a:extLst>
          </p:cNvPr>
          <p:cNvCxnSpPr>
            <a:cxnSpLocks/>
          </p:cNvCxnSpPr>
          <p:nvPr/>
        </p:nvCxnSpPr>
        <p:spPr>
          <a:xfrm flipH="1">
            <a:off x="6232415" y="1645178"/>
            <a:ext cx="1023385" cy="810781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>
            <a:extLst>
              <a:ext uri="{FF2B5EF4-FFF2-40B4-BE49-F238E27FC236}">
                <a16:creationId xmlns:a16="http://schemas.microsoft.com/office/drawing/2014/main" id="{1C5D74DB-616E-43B2-88FD-7C16F212810F}"/>
              </a:ext>
            </a:extLst>
          </p:cNvPr>
          <p:cNvCxnSpPr>
            <a:cxnSpLocks/>
            <a:stCxn id="93" idx="1"/>
          </p:cNvCxnSpPr>
          <p:nvPr/>
        </p:nvCxnSpPr>
        <p:spPr>
          <a:xfrm flipH="1">
            <a:off x="7341834" y="2464537"/>
            <a:ext cx="1065098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>
            <a:extLst>
              <a:ext uri="{FF2B5EF4-FFF2-40B4-BE49-F238E27FC236}">
                <a16:creationId xmlns:a16="http://schemas.microsoft.com/office/drawing/2014/main" id="{95F5335E-CBBD-49E8-9BDF-B648CEF7718F}"/>
              </a:ext>
            </a:extLst>
          </p:cNvPr>
          <p:cNvCxnSpPr>
            <a:cxnSpLocks/>
            <a:stCxn id="82" idx="1"/>
          </p:cNvCxnSpPr>
          <p:nvPr/>
        </p:nvCxnSpPr>
        <p:spPr>
          <a:xfrm flipH="1" flipV="1">
            <a:off x="7135771" y="3269825"/>
            <a:ext cx="1137918" cy="10512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>
            <a:extLst>
              <a:ext uri="{FF2B5EF4-FFF2-40B4-BE49-F238E27FC236}">
                <a16:creationId xmlns:a16="http://schemas.microsoft.com/office/drawing/2014/main" id="{C9655D66-56A1-47FD-871F-04480DE8322B}"/>
              </a:ext>
            </a:extLst>
          </p:cNvPr>
          <p:cNvCxnSpPr>
            <a:cxnSpLocks/>
          </p:cNvCxnSpPr>
          <p:nvPr/>
        </p:nvCxnSpPr>
        <p:spPr>
          <a:xfrm flipH="1" flipV="1">
            <a:off x="6838802" y="4147805"/>
            <a:ext cx="1357662" cy="93311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>
            <a:extLst>
              <a:ext uri="{FF2B5EF4-FFF2-40B4-BE49-F238E27FC236}">
                <a16:creationId xmlns:a16="http://schemas.microsoft.com/office/drawing/2014/main" id="{3B648717-5788-40CB-BA9A-CF639AB1CB15}"/>
              </a:ext>
            </a:extLst>
          </p:cNvPr>
          <p:cNvCxnSpPr>
            <a:cxnSpLocks/>
          </p:cNvCxnSpPr>
          <p:nvPr/>
        </p:nvCxnSpPr>
        <p:spPr>
          <a:xfrm flipH="1" flipV="1">
            <a:off x="7627184" y="5042406"/>
            <a:ext cx="473038" cy="40737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>
            <a:extLst>
              <a:ext uri="{FF2B5EF4-FFF2-40B4-BE49-F238E27FC236}">
                <a16:creationId xmlns:a16="http://schemas.microsoft.com/office/drawing/2014/main" id="{4942F32C-62DF-4D1A-B612-DEADB17DC9C8}"/>
              </a:ext>
            </a:extLst>
          </p:cNvPr>
          <p:cNvCxnSpPr>
            <a:cxnSpLocks/>
          </p:cNvCxnSpPr>
          <p:nvPr/>
        </p:nvCxnSpPr>
        <p:spPr>
          <a:xfrm flipV="1">
            <a:off x="4490963" y="3218847"/>
            <a:ext cx="1443563" cy="60216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>
            <a:extLst>
              <a:ext uri="{FF2B5EF4-FFF2-40B4-BE49-F238E27FC236}">
                <a16:creationId xmlns:a16="http://schemas.microsoft.com/office/drawing/2014/main" id="{887B3863-1F8D-464B-98F8-96703B9CC951}"/>
              </a:ext>
            </a:extLst>
          </p:cNvPr>
          <p:cNvCxnSpPr>
            <a:cxnSpLocks/>
          </p:cNvCxnSpPr>
          <p:nvPr/>
        </p:nvCxnSpPr>
        <p:spPr>
          <a:xfrm flipV="1">
            <a:off x="4401059" y="4307627"/>
            <a:ext cx="996264" cy="300316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>
            <a:extLst>
              <a:ext uri="{FF2B5EF4-FFF2-40B4-BE49-F238E27FC236}">
                <a16:creationId xmlns:a16="http://schemas.microsoft.com/office/drawing/2014/main" id="{CFE9B2E1-DA7C-42F5-8B96-F888EEC238D4}"/>
              </a:ext>
            </a:extLst>
          </p:cNvPr>
          <p:cNvCxnSpPr>
            <a:cxnSpLocks/>
          </p:cNvCxnSpPr>
          <p:nvPr/>
        </p:nvCxnSpPr>
        <p:spPr>
          <a:xfrm flipV="1">
            <a:off x="5360748" y="5264459"/>
            <a:ext cx="586624" cy="68303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194FCB55-EB03-447F-AB0F-5C067F6EBCA3}"/>
              </a:ext>
            </a:extLst>
          </p:cNvPr>
          <p:cNvSpPr txBox="1"/>
          <p:nvPr/>
        </p:nvSpPr>
        <p:spPr>
          <a:xfrm>
            <a:off x="126393" y="77642"/>
            <a:ext cx="5527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Cartographie des coordonnateurs en 2021</a:t>
            </a:r>
          </a:p>
        </p:txBody>
      </p:sp>
    </p:spTree>
    <p:extLst>
      <p:ext uri="{BB962C8B-B14F-4D97-AF65-F5344CB8AC3E}">
        <p14:creationId xmlns:p14="http://schemas.microsoft.com/office/powerpoint/2010/main" val="337053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B5C4E1E0-CF26-EE44-8763-D827A7FEC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232" y="6157701"/>
            <a:ext cx="1400595" cy="70029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5131E9-63C3-7B4F-A4FB-A96795210AD7}"/>
              </a:ext>
            </a:extLst>
          </p:cNvPr>
          <p:cNvSpPr/>
          <p:nvPr/>
        </p:nvSpPr>
        <p:spPr>
          <a:xfrm>
            <a:off x="11693172" y="2154"/>
            <a:ext cx="205171" cy="6858001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0F03B0-9DA4-FC4D-9652-315AE0AC49AC}"/>
              </a:ext>
            </a:extLst>
          </p:cNvPr>
          <p:cNvSpPr/>
          <p:nvPr/>
        </p:nvSpPr>
        <p:spPr>
          <a:xfrm>
            <a:off x="12005713" y="0"/>
            <a:ext cx="184484" cy="6858000"/>
          </a:xfrm>
          <a:prstGeom prst="rect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80A0CE-AE4E-EF4B-BCBC-160F13A554E4}"/>
              </a:ext>
            </a:extLst>
          </p:cNvPr>
          <p:cNvSpPr/>
          <p:nvPr/>
        </p:nvSpPr>
        <p:spPr>
          <a:xfrm>
            <a:off x="11150892" y="632318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2</a:t>
            </a:r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05FD2780-2342-45AB-84B4-41BC7705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22"/>
            <a:ext cx="10515600" cy="64864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les MISSIONS du Coordonnateur ETR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CEBCB395-99F9-4ED4-AC4F-F47232AA52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6942799"/>
              </p:ext>
            </p:extLst>
          </p:nvPr>
        </p:nvGraphicFramePr>
        <p:xfrm>
          <a:off x="2032000" y="1162976"/>
          <a:ext cx="8128000" cy="497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57AB9277-9D66-47EB-82DE-060FC8524382}"/>
              </a:ext>
            </a:extLst>
          </p:cNvPr>
          <p:cNvSpPr txBox="1"/>
          <p:nvPr/>
        </p:nvSpPr>
        <p:spPr>
          <a:xfrm>
            <a:off x="5291663" y="3572494"/>
            <a:ext cx="1363578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3 axes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24C8B0A-B167-4E5D-9315-9FDA57083C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95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B5C4E1E0-CF26-EE44-8763-D827A7FEC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232" y="6157701"/>
            <a:ext cx="1400595" cy="70029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5131E9-63C3-7B4F-A4FB-A96795210AD7}"/>
              </a:ext>
            </a:extLst>
          </p:cNvPr>
          <p:cNvSpPr/>
          <p:nvPr/>
        </p:nvSpPr>
        <p:spPr>
          <a:xfrm>
            <a:off x="11693172" y="2154"/>
            <a:ext cx="205171" cy="6858001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0F03B0-9DA4-FC4D-9652-315AE0AC49AC}"/>
              </a:ext>
            </a:extLst>
          </p:cNvPr>
          <p:cNvSpPr/>
          <p:nvPr/>
        </p:nvSpPr>
        <p:spPr>
          <a:xfrm>
            <a:off x="12005713" y="0"/>
            <a:ext cx="184484" cy="6858000"/>
          </a:xfrm>
          <a:prstGeom prst="rect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80A0CE-AE4E-EF4B-BCBC-160F13A554E4}"/>
              </a:ext>
            </a:extLst>
          </p:cNvPr>
          <p:cNvSpPr/>
          <p:nvPr/>
        </p:nvSpPr>
        <p:spPr>
          <a:xfrm>
            <a:off x="11150892" y="632318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2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B5EB9DA-1BCE-45CB-9BEF-1A03A4A7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157" y="-3402"/>
            <a:ext cx="10515600" cy="68224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secteur DEVELOPPEMENT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6377B7-9A7F-4563-9D36-1543F3029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66" y="847724"/>
            <a:ext cx="11510435" cy="54754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soutient l’action des clubs et des écoles de bowling et de Quilles par: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-La coordination d’une Equipe Technique Régionale composée de techniciens diplômés et de bénévoles volontaires pour encadrer les actions de développement prévue par la commission Développement de la ligue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fr-FR" b="1" dirty="0">
                <a:solidFill>
                  <a:srgbClr val="00B050"/>
                </a:solidFill>
              </a:rPr>
              <a:t>La labellisation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des Clubs et Ecoles de BOWLING et de Quilles (aide les clubs à obtenir les critères de labellisation)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L’organisation d’actions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favorisant l’augmentation du nombre de licenciés 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Journées portes ouvertes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: « Amène une copine », Bowling Santé ou Quilles Santé avec l’association « 1</a:t>
            </a:r>
            <a:r>
              <a:rPr lang="fr-FR" sz="2400" baseline="30000" dirty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de CORDEE » ou autre; Journée SENTEZ VOUS SPORT et Semaine Olympique.</a:t>
            </a:r>
          </a:p>
          <a:p>
            <a:pPr marL="914400" lvl="2" indent="0">
              <a:buNone/>
            </a:pP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rgbClr val="FF0000"/>
                </a:solidFill>
              </a:rPr>
              <a:t>Organisation de la pratique en milieu scolaire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en lien avec les CD et les clubs (voir feuille de route du Bowling et Quilles scolaire.); Il forme les enseignants d’écoles primaires , il supervise le prêt du matériel et aide au  bon déroulement des séances se déroulant en club.</a:t>
            </a:r>
          </a:p>
          <a:p>
            <a:pPr marL="914400" lvl="2" indent="0">
              <a:buNone/>
            </a:pP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Utilisation et médiatisation du Kit Bowling Campus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: pour toutes les actions extérieures à un centre de bowling (Forum des associations et toutes journées de découverte)</a:t>
            </a:r>
          </a:p>
          <a:p>
            <a:pPr marL="914400" lvl="2" indent="0">
              <a:buNone/>
            </a:pP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Favoriser la passerelle loisirs / clubs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(Proposition d’articles sur le site internet de la FFBSQ ou de la ligue , utilisation des réseaux sociaux, identification et soutien des clubs en capacité d’accueillir le Bowling ou les Quilles  scolaire  , les clubs ayant déjà un encadrement technique …)</a:t>
            </a:r>
          </a:p>
          <a:p>
            <a:pPr marL="914400" lvl="2" indent="0">
              <a:buNone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29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B5C4E1E0-CF26-EE44-8763-D827A7FEC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232" y="6157701"/>
            <a:ext cx="1400595" cy="70029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5131E9-63C3-7B4F-A4FB-A96795210AD7}"/>
              </a:ext>
            </a:extLst>
          </p:cNvPr>
          <p:cNvSpPr/>
          <p:nvPr/>
        </p:nvSpPr>
        <p:spPr>
          <a:xfrm>
            <a:off x="11693172" y="2154"/>
            <a:ext cx="205171" cy="6858001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0F03B0-9DA4-FC4D-9652-315AE0AC49AC}"/>
              </a:ext>
            </a:extLst>
          </p:cNvPr>
          <p:cNvSpPr/>
          <p:nvPr/>
        </p:nvSpPr>
        <p:spPr>
          <a:xfrm>
            <a:off x="12005713" y="0"/>
            <a:ext cx="184484" cy="6858000"/>
          </a:xfrm>
          <a:prstGeom prst="rect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80A0CE-AE4E-EF4B-BCBC-160F13A554E4}"/>
              </a:ext>
            </a:extLst>
          </p:cNvPr>
          <p:cNvSpPr/>
          <p:nvPr/>
        </p:nvSpPr>
        <p:spPr>
          <a:xfrm>
            <a:off x="11150892" y="632318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2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B5EB9DA-1BCE-45CB-9BEF-1A03A4A7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485"/>
            <a:ext cx="10515600" cy="68360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secteur SPORTIF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6377B7-9A7F-4563-9D36-1543F3029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889447"/>
            <a:ext cx="11514781" cy="5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coordonnateur d’ETR manage une équipe d’entraîneurs issus des départements , donc des clubs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connait les objectifs fédéraux et applique les directives techniques nationales. Il fait partie de l’Equipe Technique Nationale managée par la Direction Technique Nationale</a:t>
            </a:r>
          </a:p>
          <a:p>
            <a:pPr marL="0" indent="0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Il organise des regroupements régionaux d’éducateurs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 (pour une diffusion des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directives et une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remise à niveau technique et pédagogique)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Il organise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le passage de quilles vertes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 (niveau régional, avec un jury composé de membres de son ETR, validé par la DTN)</a:t>
            </a:r>
          </a:p>
          <a:p>
            <a:pPr>
              <a:buFontTx/>
              <a:buChar char="-"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Il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prépare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le passage de quilles bleues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(pour l’examen national)</a:t>
            </a:r>
            <a:endParaRPr lang="fr-FR" sz="28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Il Identifie les futurs potentiels et les accompagne 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dans la conduite de leur projet sportif , défini avec eux-mêmes, leurs parents  et leur entraineur = organisation, planification des entraînements et des compétitions, suivi et conseil.</a:t>
            </a:r>
          </a:p>
          <a:p>
            <a:pPr>
              <a:buFontTx/>
              <a:buChar char="-"/>
            </a:pP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Il propose les meilleurs  jeunes régionaux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pour la « Journée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ationale de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étection » (en vue d’alimenter le pôle et l’Equipe de France RELEVE/ ESPOIR de Bowling.)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Il o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rganise le suivi des jeunes compétiteurs 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(classement, moyenne, stats tests et compétitions…)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outil de suivi pour l’Equipe de France réserve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-                Il est en relation étroite avec les responsables de l’équipe de France RESERVE et ESPOIR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79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B5C4E1E0-CF26-EE44-8763-D827A7FEC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232" y="6157701"/>
            <a:ext cx="1400595" cy="70029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5131E9-63C3-7B4F-A4FB-A96795210AD7}"/>
              </a:ext>
            </a:extLst>
          </p:cNvPr>
          <p:cNvSpPr/>
          <p:nvPr/>
        </p:nvSpPr>
        <p:spPr>
          <a:xfrm>
            <a:off x="11693172" y="2154"/>
            <a:ext cx="205171" cy="6858001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0F03B0-9DA4-FC4D-9652-315AE0AC49AC}"/>
              </a:ext>
            </a:extLst>
          </p:cNvPr>
          <p:cNvSpPr/>
          <p:nvPr/>
        </p:nvSpPr>
        <p:spPr>
          <a:xfrm>
            <a:off x="12005713" y="0"/>
            <a:ext cx="184484" cy="6858000"/>
          </a:xfrm>
          <a:prstGeom prst="rect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80A0CE-AE4E-EF4B-BCBC-160F13A554E4}"/>
              </a:ext>
            </a:extLst>
          </p:cNvPr>
          <p:cNvSpPr/>
          <p:nvPr/>
        </p:nvSpPr>
        <p:spPr>
          <a:xfrm>
            <a:off x="11150892" y="632318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2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B5EB9DA-1BCE-45CB-9BEF-1A03A4A7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484"/>
            <a:ext cx="10515600" cy="60113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 secteur FORMATION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6377B7-9A7F-4563-9D36-1543F3029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160003"/>
            <a:ext cx="11220635" cy="448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En lien avec le responsable national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(Éric COURAULT):</a:t>
            </a:r>
          </a:p>
          <a:p>
            <a:pPr>
              <a:buFontTx/>
              <a:buChar char="-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Il forme les animateurs de clubs (dont « spécialisation Ecole de Bowling ou école de quilles »)</a:t>
            </a:r>
          </a:p>
          <a:p>
            <a:pPr>
              <a:buFontTx/>
              <a:buChar char="-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Il forme les acteurs des écoles de Bowling et Quilles (parents, bénévoles)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o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rganise la formation continue des animateurs, instructeurs de clubs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organise la formation des enseignants des écoles primaires (le bowling en cycle 3 et autres documents fédéraux pour les Quilles)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82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B5C4E1E0-CF26-EE44-8763-D827A7FEC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232" y="6157701"/>
            <a:ext cx="1400595" cy="70029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5131E9-63C3-7B4F-A4FB-A96795210AD7}"/>
              </a:ext>
            </a:extLst>
          </p:cNvPr>
          <p:cNvSpPr/>
          <p:nvPr/>
        </p:nvSpPr>
        <p:spPr>
          <a:xfrm>
            <a:off x="11693172" y="2154"/>
            <a:ext cx="205171" cy="6858001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0F03B0-9DA4-FC4D-9652-315AE0AC49AC}"/>
              </a:ext>
            </a:extLst>
          </p:cNvPr>
          <p:cNvSpPr/>
          <p:nvPr/>
        </p:nvSpPr>
        <p:spPr>
          <a:xfrm>
            <a:off x="12005713" y="0"/>
            <a:ext cx="184484" cy="6858000"/>
          </a:xfrm>
          <a:prstGeom prst="rect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80A0CE-AE4E-EF4B-BCBC-160F13A554E4}"/>
              </a:ext>
            </a:extLst>
          </p:cNvPr>
          <p:cNvSpPr/>
          <p:nvPr/>
        </p:nvSpPr>
        <p:spPr>
          <a:xfrm>
            <a:off x="11150892" y="632318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2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B5EB9DA-1BCE-45CB-9BEF-1A03A4A7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3" y="165485"/>
            <a:ext cx="11211757" cy="87320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Les COMPETENCES attendues du coordonnateur d’ETR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6377B7-9A7F-4563-9D36-1543F3029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2" y="1253331"/>
            <a:ext cx="11008849" cy="490437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sz="3000" b="1" dirty="0">
                <a:solidFill>
                  <a:schemeClr val="accent1">
                    <a:lumMod val="75000"/>
                  </a:schemeClr>
                </a:solidFill>
              </a:rPr>
              <a:t>C’est une personne motivée , qui souhaite participer à la réussite du projet fédéral et qui se rend disponible</a:t>
            </a:r>
          </a:p>
          <a:p>
            <a:pPr marL="0" indent="0" algn="ctr">
              <a:buNone/>
            </a:pPr>
            <a:endParaRPr lang="fr-FR" sz="3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est diplômé au minimum du titre d’instructeur fédéral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 s’approprie les contenus de formation avec le soutien du Responsable National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participe aux colloques nationaux des Conseillers Techniques organisés par la Direction Technique Nationale et regroupements des Staffs des Equipes de France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connaît la filière fédérale du Haut Niveau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les structures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l’encadrement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les compétitions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les critères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Il s’approprie les outils (tests etc...)</a:t>
            </a:r>
          </a:p>
        </p:txBody>
      </p:sp>
    </p:spTree>
    <p:extLst>
      <p:ext uri="{BB962C8B-B14F-4D97-AF65-F5344CB8AC3E}">
        <p14:creationId xmlns:p14="http://schemas.microsoft.com/office/powerpoint/2010/main" val="23894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B5C4E1E0-CF26-EE44-8763-D827A7FEC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232" y="6157701"/>
            <a:ext cx="1400595" cy="70029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35131E9-63C3-7B4F-A4FB-A96795210AD7}"/>
              </a:ext>
            </a:extLst>
          </p:cNvPr>
          <p:cNvSpPr/>
          <p:nvPr/>
        </p:nvSpPr>
        <p:spPr>
          <a:xfrm>
            <a:off x="11693172" y="2154"/>
            <a:ext cx="205171" cy="6858001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0F03B0-9DA4-FC4D-9652-315AE0AC49AC}"/>
              </a:ext>
            </a:extLst>
          </p:cNvPr>
          <p:cNvSpPr/>
          <p:nvPr/>
        </p:nvSpPr>
        <p:spPr>
          <a:xfrm>
            <a:off x="12005713" y="0"/>
            <a:ext cx="184484" cy="6858000"/>
          </a:xfrm>
          <a:prstGeom prst="rect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80A0CE-AE4E-EF4B-BCBC-160F13A554E4}"/>
              </a:ext>
            </a:extLst>
          </p:cNvPr>
          <p:cNvSpPr/>
          <p:nvPr/>
        </p:nvSpPr>
        <p:spPr>
          <a:xfrm>
            <a:off x="11150892" y="632318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2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B5EB9DA-1BCE-45CB-9BEF-1A03A4A7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3" y="165485"/>
            <a:ext cx="11211757" cy="873202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La composition d’une Equipe Technique Régionale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6377B7-9A7F-4563-9D36-1543F3029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2" y="1253331"/>
            <a:ext cx="11443760" cy="4904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Le coordonnateur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proposé par la ligue et validé par la DTN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fr-FR" b="1" dirty="0">
                <a:solidFill>
                  <a:srgbClr val="FF0000"/>
                </a:solidFill>
              </a:rPr>
              <a:t>Des membres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issus des départements qui assureront différentes missions comme:</a:t>
            </a:r>
          </a:p>
          <a:p>
            <a:pPr marL="0" indent="0">
              <a:buNone/>
            </a:pP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-Encadrer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la détection régionale des U14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-Encadrer les stages jeunes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D’assurer le suivi du matériel et du perçage des meilleurs joueurs.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fr-FR" b="1" dirty="0">
                <a:solidFill>
                  <a:srgbClr val="FF0000"/>
                </a:solidFill>
              </a:rPr>
              <a:t>Des bénévoles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: présents sur les actions de développement et les Séances de fin de cycle de Bowling scolaire ou de Quilles Scolaires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 président de la ligue, de fait ,est membre de l’ETR . Il est invité à toutes les réunions</a:t>
            </a:r>
          </a:p>
        </p:txBody>
      </p:sp>
    </p:spTree>
    <p:extLst>
      <p:ext uri="{BB962C8B-B14F-4D97-AF65-F5344CB8AC3E}">
        <p14:creationId xmlns:p14="http://schemas.microsoft.com/office/powerpoint/2010/main" val="92987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FF48A8AC-0278-9243-A705-19FF34CFE0F0}"/>
              </a:ext>
            </a:extLst>
          </p:cNvPr>
          <p:cNvGrpSpPr/>
          <p:nvPr/>
        </p:nvGrpSpPr>
        <p:grpSpPr>
          <a:xfrm>
            <a:off x="0" y="-130628"/>
            <a:ext cx="12482229" cy="7371250"/>
            <a:chOff x="0" y="-121365"/>
            <a:chExt cx="12482229" cy="737125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B1C995-8867-264B-8436-62C2AB4AE8FE}"/>
                </a:ext>
              </a:extLst>
            </p:cNvPr>
            <p:cNvSpPr/>
            <p:nvPr/>
          </p:nvSpPr>
          <p:spPr>
            <a:xfrm>
              <a:off x="0" y="0"/>
              <a:ext cx="11839074" cy="6858000"/>
            </a:xfrm>
            <a:prstGeom prst="rect">
              <a:avLst/>
            </a:prstGeom>
            <a:solidFill>
              <a:srgbClr val="004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EF869B-1404-3F42-9673-BB1164C76C74}"/>
                </a:ext>
              </a:extLst>
            </p:cNvPr>
            <p:cNvSpPr/>
            <p:nvPr/>
          </p:nvSpPr>
          <p:spPr>
            <a:xfrm>
              <a:off x="12007516" y="0"/>
              <a:ext cx="184484" cy="6858000"/>
            </a:xfrm>
            <a:prstGeom prst="rect">
              <a:avLst/>
            </a:prstGeom>
            <a:solidFill>
              <a:srgbClr val="F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245D90F8-5AA5-144C-8F50-FB48C6145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565557" y="1333213"/>
              <a:ext cx="5916672" cy="5916672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5C2969FC-51AE-4247-8E5D-A04C94C3F2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58403" y="-121365"/>
              <a:ext cx="4322268" cy="2155371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341ADC9-9F96-CD49-B890-8E86C4B5A098}"/>
                </a:ext>
              </a:extLst>
            </p:cNvPr>
            <p:cNvSpPr/>
            <p:nvPr/>
          </p:nvSpPr>
          <p:spPr>
            <a:xfrm rot="5400000" flipH="1">
              <a:off x="5896677" y="-836313"/>
              <a:ext cx="45719" cy="54426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11" name="Titre 9">
            <a:extLst>
              <a:ext uri="{FF2B5EF4-FFF2-40B4-BE49-F238E27FC236}">
                <a16:creationId xmlns:a16="http://schemas.microsoft.com/office/drawing/2014/main" id="{83323FD8-9C34-5D4F-85F9-CD9D3670689D}"/>
              </a:ext>
            </a:extLst>
          </p:cNvPr>
          <p:cNvSpPr txBox="1">
            <a:spLocks/>
          </p:cNvSpPr>
          <p:nvPr/>
        </p:nvSpPr>
        <p:spPr>
          <a:xfrm>
            <a:off x="4199531" y="6215644"/>
            <a:ext cx="3440009" cy="558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dirty="0" err="1">
                <a:solidFill>
                  <a:schemeClr val="bg1"/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ffbsq.org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70942A39-FF8E-B94C-9EE9-CD49C7811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480" y="3089960"/>
            <a:ext cx="8782413" cy="195230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  <a:latin typeface="Britannic Bold" panose="020B0903060703020204" pitchFamily="34" charset="77"/>
                <a:ea typeface="Hiragino Kaku Gothic StdN W8" panose="020B0800000000000000" pitchFamily="34" charset="-128"/>
                <a:cs typeface="Aharoni" panose="02010803020104030203" pitchFamily="2" charset="-79"/>
              </a:rPr>
              <a:t>MERCI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79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Grand écran</PresentationFormat>
  <Paragraphs>67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Wingdings</vt:lpstr>
      <vt:lpstr>Thème Office</vt:lpstr>
      <vt:lpstr>LE COORDONATEUR  d’Equipe Technique Régionale  Le technicien  qui met en œuvre le projet sportif et le projet de développement de la ligue, avec l’équipe technique régionale ETR , pour toutes les disciplines </vt:lpstr>
      <vt:lpstr>Présentation PowerPoint</vt:lpstr>
      <vt:lpstr> les MISSIONS du Coordonnateur ETR</vt:lpstr>
      <vt:lpstr>Le secteur DEVELOPPEMENT</vt:lpstr>
      <vt:lpstr>Le secteur SPORTIF</vt:lpstr>
      <vt:lpstr>Le secteur FORMATION</vt:lpstr>
      <vt:lpstr>Les COMPETENCES attendues du coordonnateur d’ETR</vt:lpstr>
      <vt:lpstr>La composition d’une Equipe Technique Régionale</vt:lpstr>
      <vt:lpstr>MERCI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léa ...</dc:creator>
  <cp:lastModifiedBy>dtn ffbsq</cp:lastModifiedBy>
  <cp:revision>33</cp:revision>
  <dcterms:created xsi:type="dcterms:W3CDTF">2021-02-11T18:56:00Z</dcterms:created>
  <dcterms:modified xsi:type="dcterms:W3CDTF">2021-03-08T10:26:53Z</dcterms:modified>
</cp:coreProperties>
</file>